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7" r:id="rId2"/>
    <p:sldId id="274" r:id="rId3"/>
    <p:sldId id="278" r:id="rId4"/>
    <p:sldId id="287" r:id="rId5"/>
    <p:sldId id="289" r:id="rId6"/>
    <p:sldId id="286" r:id="rId7"/>
    <p:sldId id="288" r:id="rId8"/>
    <p:sldId id="290" r:id="rId9"/>
    <p:sldId id="284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77D5279-9373-4527-ABE7-06F8C9257B7E}">
          <p14:sldIdLst>
            <p14:sldId id="257"/>
            <p14:sldId id="274"/>
            <p14:sldId id="278"/>
            <p14:sldId id="287"/>
            <p14:sldId id="289"/>
            <p14:sldId id="286"/>
            <p14:sldId id="288"/>
            <p14:sldId id="290"/>
            <p14:sldId id="284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DF9C"/>
    <a:srgbClr val="30C1D0"/>
    <a:srgbClr val="316A83"/>
    <a:srgbClr val="ED9117"/>
    <a:srgbClr val="55A839"/>
    <a:srgbClr val="07CB8E"/>
    <a:srgbClr val="D77513"/>
    <a:srgbClr val="A6A6A6"/>
    <a:srgbClr val="08E9A3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3" autoAdjust="0"/>
    <p:restoredTop sz="92817" autoAdjust="0"/>
  </p:normalViewPr>
  <p:slideViewPr>
    <p:cSldViewPr snapToGrid="0">
      <p:cViewPr varScale="1">
        <p:scale>
          <a:sx n="57" d="100"/>
          <a:sy n="57" d="100"/>
        </p:scale>
        <p:origin x="70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DADFA-33C7-469A-B777-99E3EA711CCE}" type="datetimeFigureOut">
              <a:rPr lang="ru-RU" smtClean="0"/>
              <a:t>18.12.2023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052CC-839A-4C9D-90A2-5811ECB5C2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824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052CC-839A-4C9D-90A2-5811ECB5C231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831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9999">
                <a:alpha val="51000"/>
              </a:srgbClr>
            </a:gs>
            <a:gs pos="100000">
              <a:schemeClr val="bg2">
                <a:shade val="98000"/>
                <a:satMod val="120000"/>
                <a:alpha val="0"/>
                <a:lumMod val="0"/>
                <a:lumOff val="1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2" y="669324"/>
            <a:ext cx="8915399" cy="226278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2" y="3195715"/>
            <a:ext cx="8915399" cy="1126283"/>
          </a:xfrm>
          <a:ln>
            <a:noFill/>
          </a:ln>
          <a:effectLst/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1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0C1D0"/>
            </a:gs>
            <a:gs pos="38000">
              <a:schemeClr val="bg2">
                <a:shade val="98000"/>
                <a:satMod val="120000"/>
                <a:alpha val="0"/>
                <a:lumMod val="0"/>
                <a:lumOff val="10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7907" y="221468"/>
            <a:ext cx="7161856" cy="84026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ru-RU" sz="3600" b="1" dirty="0" smtClean="0">
                <a:solidFill>
                  <a:srgbClr val="316A8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Спасибо за внимание</a:t>
            </a:r>
            <a:endParaRPr lang="ru-RU" sz="3600" dirty="0">
              <a:solidFill>
                <a:srgbClr val="316A8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50301" y="1938146"/>
            <a:ext cx="5346357" cy="4538532"/>
          </a:xfrm>
          <a:ln>
            <a:noFill/>
          </a:ln>
          <a:effectLst/>
        </p:spPr>
        <p:txBody>
          <a:bodyPr>
            <a:normAutofit fontScale="55000" lnSpcReduction="20000"/>
          </a:bodyPr>
          <a:lstStyle/>
          <a:p>
            <a:r>
              <a:rPr lang="ru-RU" sz="2400" dirty="0">
                <a:solidFill>
                  <a:srgbClr val="316A8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НОМЕР ТЕЛЕФОНА </a:t>
            </a:r>
            <a:r>
              <a:rPr lang="en-US" sz="2400" dirty="0">
                <a:solidFill>
                  <a:srgbClr val="316A8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ru-RU" sz="2400" dirty="0">
              <a:solidFill>
                <a:srgbClr val="316A8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9800" b="1" u="sng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8-800-2500-128</a:t>
            </a:r>
          </a:p>
          <a:p>
            <a:endParaRPr lang="ru-RU" sz="2400" dirty="0">
              <a:solidFill>
                <a:srgbClr val="316A8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400" dirty="0">
                <a:solidFill>
                  <a:srgbClr val="316A8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ЭЛЕКТРОННЫЙ АДРЕС </a:t>
            </a:r>
            <a:r>
              <a:rPr lang="en-US" sz="2400" dirty="0" smtClean="0">
                <a:solidFill>
                  <a:srgbClr val="316A8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ru-RU" sz="2400" dirty="0" smtClean="0">
              <a:solidFill>
                <a:srgbClr val="316A8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5100" b="1" u="sng" dirty="0">
                <a:solidFill>
                  <a:srgbClr val="ED911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</a:t>
            </a:r>
            <a:r>
              <a:rPr lang="en-US" sz="5100" b="1" u="sng" dirty="0" smtClean="0">
                <a:solidFill>
                  <a:srgbClr val="ED911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entex</a:t>
            </a:r>
            <a:r>
              <a:rPr lang="ru-RU" sz="5100" b="1" u="sng" dirty="0">
                <a:solidFill>
                  <a:srgbClr val="ED911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en-US" sz="5100" b="1" u="sng" dirty="0" smtClean="0">
                <a:solidFill>
                  <a:srgbClr val="ED911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04@yandex.ru</a:t>
            </a:r>
            <a:endParaRPr lang="ru-RU" sz="5100" b="1" u="sng" dirty="0" smtClean="0">
              <a:solidFill>
                <a:srgbClr val="ED9117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2400" dirty="0">
              <a:solidFill>
                <a:srgbClr val="316A8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400" dirty="0" smtClean="0">
                <a:solidFill>
                  <a:srgbClr val="316A8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АДРЕС</a:t>
            </a:r>
            <a:r>
              <a:rPr lang="en-US" sz="2400" dirty="0" smtClean="0">
                <a:solidFill>
                  <a:srgbClr val="316A8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:</a:t>
            </a:r>
            <a:r>
              <a:rPr lang="ru-RU" sz="2400" dirty="0" smtClean="0">
                <a:solidFill>
                  <a:srgbClr val="316A8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>
                <a:solidFill>
                  <a:srgbClr val="316A8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649000, Россия, </a:t>
            </a:r>
            <a:endParaRPr lang="ru-RU" sz="2400" dirty="0" smtClean="0">
              <a:solidFill>
                <a:srgbClr val="316A8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400" dirty="0" smtClean="0">
                <a:solidFill>
                  <a:srgbClr val="316A8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Горно-Алтайск</a:t>
            </a:r>
            <a:r>
              <a:rPr lang="ru-RU" sz="2400" dirty="0">
                <a:solidFill>
                  <a:srgbClr val="316A8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endParaRPr lang="ru-RU" sz="2400" dirty="0" smtClean="0">
              <a:solidFill>
                <a:srgbClr val="316A8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400" dirty="0" smtClean="0">
                <a:solidFill>
                  <a:srgbClr val="316A8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ул</a:t>
            </a:r>
            <a:r>
              <a:rPr lang="ru-RU" sz="2400" dirty="0">
                <a:solidFill>
                  <a:srgbClr val="316A8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sz="2400" dirty="0" smtClean="0">
                <a:solidFill>
                  <a:srgbClr val="316A8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Комсомольская</a:t>
            </a:r>
            <a:r>
              <a:rPr lang="ru-RU" sz="2400" dirty="0">
                <a:solidFill>
                  <a:srgbClr val="316A8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9 офис </a:t>
            </a:r>
            <a:r>
              <a:rPr lang="ru-RU" sz="2400" dirty="0" smtClean="0">
                <a:solidFill>
                  <a:srgbClr val="316A8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  <a:p>
            <a:endParaRPr lang="ru-RU" sz="2400" dirty="0">
              <a:solidFill>
                <a:srgbClr val="316A8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400" dirty="0" smtClean="0">
                <a:solidFill>
                  <a:srgbClr val="316A8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НАШ САЙТ</a:t>
            </a:r>
            <a:r>
              <a:rPr lang="en-US" sz="2400" dirty="0" smtClean="0">
                <a:solidFill>
                  <a:srgbClr val="316A8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:</a:t>
            </a:r>
            <a:endParaRPr lang="en-US" sz="2400" dirty="0">
              <a:solidFill>
                <a:srgbClr val="316A8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8700" b="1" u="sng" dirty="0" smtClean="0">
                <a:solidFill>
                  <a:srgbClr val="55A83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www.export04.ru</a:t>
            </a:r>
            <a:endParaRPr lang="ru-RU" sz="8700" b="1" u="sng" dirty="0">
              <a:solidFill>
                <a:srgbClr val="55A83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5719" y="4836267"/>
            <a:ext cx="1921197" cy="1918176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>
          <a:xfrm>
            <a:off x="0" y="4324865"/>
            <a:ext cx="1762897" cy="766119"/>
          </a:xfrm>
          <a:prstGeom prst="homePlate">
            <a:avLst/>
          </a:prstGeom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92929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4838" y="535464"/>
            <a:ext cx="1262957" cy="1233996"/>
          </a:xfrm>
          <a:prstGeom prst="rect">
            <a:avLst/>
          </a:prstGeom>
          <a:effectLst>
            <a:glow rad="63500">
              <a:srgbClr val="30C1D0">
                <a:alpha val="50000"/>
              </a:srgb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4401" y="3288175"/>
            <a:ext cx="713729" cy="649532"/>
          </a:xfrm>
          <a:prstGeom prst="rect">
            <a:avLst/>
          </a:prstGeom>
          <a:effectLst>
            <a:glow rad="25400">
              <a:srgbClr val="30C1D0">
                <a:alpha val="50000"/>
              </a:srgb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9132" y="2032582"/>
            <a:ext cx="713729" cy="724555"/>
          </a:xfrm>
          <a:prstGeom prst="rect">
            <a:avLst/>
          </a:prstGeom>
          <a:effectLst>
            <a:glow rad="25400">
              <a:srgbClr val="30C1D0">
                <a:alpha val="50000"/>
              </a:srgb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4184" y="4603419"/>
            <a:ext cx="834121" cy="724555"/>
          </a:xfrm>
          <a:prstGeom prst="rect">
            <a:avLst/>
          </a:prstGeom>
          <a:effectLst>
            <a:glow rad="25400">
              <a:srgbClr val="30C1D0">
                <a:alpha val="50000"/>
              </a:srgb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9132" y="5783989"/>
            <a:ext cx="773926" cy="672500"/>
          </a:xfrm>
          <a:prstGeom prst="rect">
            <a:avLst/>
          </a:prstGeom>
          <a:effectLst>
            <a:glow rad="25400">
              <a:srgbClr val="30C1D0">
                <a:alpha val="50000"/>
              </a:srgbClr>
            </a:glow>
          </a:effectLst>
        </p:spPr>
      </p:pic>
      <p:sp>
        <p:nvSpPr>
          <p:cNvPr id="12" name="Блок-схема: ручное управление 11"/>
          <p:cNvSpPr/>
          <p:nvPr/>
        </p:nvSpPr>
        <p:spPr>
          <a:xfrm>
            <a:off x="2947577" y="1247325"/>
            <a:ext cx="6549081" cy="84821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94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0C1D0"/>
            </a:gs>
            <a:gs pos="38000">
              <a:schemeClr val="bg2">
                <a:shade val="98000"/>
                <a:satMod val="120000"/>
                <a:alpha val="0"/>
                <a:lumMod val="0"/>
                <a:lumOff val="10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1737" y="59840"/>
            <a:ext cx="7572091" cy="84026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ru-RU" sz="4000" b="1" dirty="0" smtClean="0">
                <a:solidFill>
                  <a:srgbClr val="316A8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Основные направления экспорта</a:t>
            </a:r>
            <a:endParaRPr lang="ru-RU" sz="4000" dirty="0">
              <a:solidFill>
                <a:srgbClr val="316A83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0991" y="422713"/>
            <a:ext cx="1921197" cy="1918176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>
          <a:xfrm>
            <a:off x="0" y="4324865"/>
            <a:ext cx="1762897" cy="766119"/>
          </a:xfrm>
          <a:prstGeom prst="homePlate">
            <a:avLst/>
          </a:prstGeom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92929"/>
              </a:solidFill>
            </a:endParaRPr>
          </a:p>
        </p:txBody>
      </p:sp>
      <p:sp>
        <p:nvSpPr>
          <p:cNvPr id="7" name="Блок-схема: ручное управление 6"/>
          <p:cNvSpPr/>
          <p:nvPr/>
        </p:nvSpPr>
        <p:spPr>
          <a:xfrm>
            <a:off x="2302256" y="1178894"/>
            <a:ext cx="7095338" cy="78139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594133" y="5793116"/>
            <a:ext cx="8511585" cy="5420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07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sz="4600" b="1" dirty="0">
              <a:solidFill>
                <a:srgbClr val="316A8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798942" y="4536040"/>
            <a:ext cx="3313181" cy="6439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07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Иран</a:t>
            </a:r>
            <a:endParaRPr lang="ru-RU" sz="4600" dirty="0">
              <a:solidFill>
                <a:srgbClr val="316A8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836993" y="2620779"/>
            <a:ext cx="3313181" cy="6439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07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Киргизия</a:t>
            </a:r>
            <a:endParaRPr lang="ru-RU" sz="4600" dirty="0">
              <a:solidFill>
                <a:srgbClr val="316A8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230647" y="1685348"/>
            <a:ext cx="3313181" cy="6439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07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Узбекистан</a:t>
            </a:r>
            <a:endParaRPr lang="ru-RU" sz="4600" dirty="0">
              <a:solidFill>
                <a:srgbClr val="316A8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881448" y="3213541"/>
            <a:ext cx="3313181" cy="6439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07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Монголия</a:t>
            </a:r>
            <a:endParaRPr lang="ru-RU" sz="4600" dirty="0">
              <a:solidFill>
                <a:srgbClr val="316A8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340182" y="4858010"/>
            <a:ext cx="3313181" cy="6439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07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ОАЭ</a:t>
            </a:r>
            <a:endParaRPr lang="ru-RU" sz="4600" dirty="0">
              <a:solidFill>
                <a:srgbClr val="316A8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733831" y="3139325"/>
            <a:ext cx="3313181" cy="6439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07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Китай</a:t>
            </a:r>
            <a:endParaRPr lang="ru-RU" sz="4600" dirty="0">
              <a:solidFill>
                <a:srgbClr val="316A8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4574057" y="4063155"/>
            <a:ext cx="3313181" cy="6439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07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Корея</a:t>
            </a:r>
            <a:endParaRPr lang="ru-RU" sz="4600" dirty="0">
              <a:solidFill>
                <a:srgbClr val="316A8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5653363" y="5320231"/>
            <a:ext cx="3313181" cy="6439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07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Беларусь</a:t>
            </a:r>
            <a:endParaRPr lang="ru-RU" sz="4600" dirty="0">
              <a:solidFill>
                <a:srgbClr val="316A8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757486" y="1686704"/>
            <a:ext cx="3313181" cy="6439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07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Казахстан</a:t>
            </a:r>
            <a:endParaRPr lang="ru-RU" sz="4600" dirty="0">
              <a:solidFill>
                <a:srgbClr val="316A8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06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0C1D0"/>
            </a:gs>
            <a:gs pos="38000">
              <a:schemeClr val="bg2">
                <a:shade val="98000"/>
                <a:satMod val="120000"/>
                <a:alpha val="0"/>
                <a:lumMod val="0"/>
                <a:lumOff val="10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2729" y="527224"/>
            <a:ext cx="8365724" cy="84026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ru-RU" sz="4000" b="1" dirty="0" smtClean="0">
                <a:solidFill>
                  <a:srgbClr val="316A8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ВЫСТАВКИ</a:t>
            </a:r>
            <a:endParaRPr lang="ru-RU" sz="4000" dirty="0">
              <a:solidFill>
                <a:srgbClr val="316A83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354" y="4154046"/>
            <a:ext cx="1921197" cy="1918176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>
          <a:xfrm>
            <a:off x="0" y="4324865"/>
            <a:ext cx="1762897" cy="766119"/>
          </a:xfrm>
          <a:prstGeom prst="homePlate">
            <a:avLst/>
          </a:prstGeom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92929"/>
              </a:solidFill>
            </a:endParaRPr>
          </a:p>
        </p:txBody>
      </p:sp>
      <p:sp>
        <p:nvSpPr>
          <p:cNvPr id="7" name="Блок-схема: ручное управление 6"/>
          <p:cNvSpPr/>
          <p:nvPr/>
        </p:nvSpPr>
        <p:spPr>
          <a:xfrm>
            <a:off x="1470692" y="1367484"/>
            <a:ext cx="7759572" cy="78139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52729" y="1321279"/>
            <a:ext cx="10329671" cy="24880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4000" b="1" dirty="0" smtClean="0">
              <a:solidFill>
                <a:srgbClr val="316A8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5719" y="458274"/>
            <a:ext cx="1403898" cy="1207749"/>
          </a:xfrm>
          <a:prstGeom prst="rect">
            <a:avLst/>
          </a:prstGeom>
          <a:effectLst>
            <a:glow rad="50800">
              <a:srgbClr val="30C1D0"/>
            </a:glow>
          </a:effectLst>
        </p:spPr>
      </p:pic>
      <p:pic>
        <p:nvPicPr>
          <p:cNvPr id="11" name="Рисунок 10" descr="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15" y="1785257"/>
            <a:ext cx="3352800" cy="29921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220687" y="4777379"/>
            <a:ext cx="6328228" cy="112628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ПРОД ЭКСПО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Москва с 05 по 09 февраля 2024 г.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2729" y="527224"/>
            <a:ext cx="8365724" cy="84026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ru-RU" sz="4000" b="1" dirty="0" smtClean="0">
                <a:solidFill>
                  <a:srgbClr val="316A8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ВЫСТАВКИ</a:t>
            </a:r>
            <a:endParaRPr lang="ru-RU" sz="4000" dirty="0">
              <a:solidFill>
                <a:srgbClr val="316A83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354" y="4154046"/>
            <a:ext cx="1921197" cy="1918176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>
          <a:xfrm>
            <a:off x="0" y="4324865"/>
            <a:ext cx="1762897" cy="766119"/>
          </a:xfrm>
          <a:prstGeom prst="homePlate">
            <a:avLst/>
          </a:prstGeom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92929"/>
              </a:solidFill>
            </a:endParaRPr>
          </a:p>
        </p:txBody>
      </p:sp>
      <p:sp>
        <p:nvSpPr>
          <p:cNvPr id="7" name="Блок-схема: ручное управление 6"/>
          <p:cNvSpPr/>
          <p:nvPr/>
        </p:nvSpPr>
        <p:spPr>
          <a:xfrm>
            <a:off x="1470692" y="1367484"/>
            <a:ext cx="7759572" cy="78139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52729" y="1321279"/>
            <a:ext cx="10329671" cy="24880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4000" b="1" dirty="0" smtClean="0">
              <a:solidFill>
                <a:srgbClr val="316A8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5719" y="458274"/>
            <a:ext cx="1403898" cy="1207749"/>
          </a:xfrm>
          <a:prstGeom prst="rect">
            <a:avLst/>
          </a:prstGeom>
          <a:effectLst>
            <a:glow rad="50800">
              <a:srgbClr val="30C1D0"/>
            </a:glow>
          </a:effec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220687" y="4777379"/>
            <a:ext cx="6328228" cy="112628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Kitf</a:t>
            </a:r>
            <a:r>
              <a:rPr lang="en-US" sz="2400" b="1" dirty="0" smtClean="0">
                <a:solidFill>
                  <a:srgbClr val="002060"/>
                </a:solidFill>
              </a:rPr>
              <a:t> 2024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Алматы с </a:t>
            </a:r>
            <a:r>
              <a:rPr lang="en-US" sz="2400" b="1" dirty="0" smtClean="0">
                <a:solidFill>
                  <a:srgbClr val="002060"/>
                </a:solidFill>
              </a:rPr>
              <a:t>24</a:t>
            </a:r>
            <a:r>
              <a:rPr lang="ru-RU" sz="2400" b="1" dirty="0" smtClean="0">
                <a:solidFill>
                  <a:srgbClr val="002060"/>
                </a:solidFill>
              </a:rPr>
              <a:t> по </a:t>
            </a:r>
            <a:r>
              <a:rPr lang="en-US" sz="2400" b="1" dirty="0" smtClean="0">
                <a:solidFill>
                  <a:srgbClr val="002060"/>
                </a:solidFill>
              </a:rPr>
              <a:t>2</a:t>
            </a:r>
            <a:r>
              <a:rPr lang="ru-RU" sz="2400" b="1" dirty="0" smtClean="0">
                <a:solidFill>
                  <a:srgbClr val="002060"/>
                </a:solidFill>
              </a:rPr>
              <a:t>6 апреля 2024 г.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https://www.advantour.com/img/kazakhstan/exhibitions/kitf_almaty_201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399" y="1666023"/>
            <a:ext cx="3686629" cy="2658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285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2729" y="527224"/>
            <a:ext cx="8365724" cy="84026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ru-RU" sz="4000" b="1" dirty="0" smtClean="0">
                <a:solidFill>
                  <a:srgbClr val="316A8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ВЫСТАВКИ</a:t>
            </a:r>
            <a:endParaRPr lang="ru-RU" sz="4000" dirty="0">
              <a:solidFill>
                <a:srgbClr val="316A83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354" y="4154046"/>
            <a:ext cx="1921197" cy="1918176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>
          <a:xfrm>
            <a:off x="0" y="4324865"/>
            <a:ext cx="1762897" cy="766119"/>
          </a:xfrm>
          <a:prstGeom prst="homePlate">
            <a:avLst/>
          </a:prstGeom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92929"/>
              </a:solidFill>
            </a:endParaRPr>
          </a:p>
        </p:txBody>
      </p:sp>
      <p:sp>
        <p:nvSpPr>
          <p:cNvPr id="7" name="Блок-схема: ручное управление 6"/>
          <p:cNvSpPr/>
          <p:nvPr/>
        </p:nvSpPr>
        <p:spPr>
          <a:xfrm>
            <a:off x="1470692" y="1367484"/>
            <a:ext cx="7759572" cy="78139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52729" y="1321279"/>
            <a:ext cx="10329671" cy="24880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4000" b="1" dirty="0" smtClean="0">
              <a:solidFill>
                <a:srgbClr val="316A8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5719" y="458274"/>
            <a:ext cx="1403898" cy="1207749"/>
          </a:xfrm>
          <a:prstGeom prst="rect">
            <a:avLst/>
          </a:prstGeom>
          <a:effectLst>
            <a:glow rad="50800">
              <a:srgbClr val="30C1D0"/>
            </a:glow>
          </a:effec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220687" y="4777379"/>
            <a:ext cx="6328228" cy="112628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ИнтерШарм</a:t>
            </a:r>
            <a:r>
              <a:rPr lang="ru-RU" sz="2400" b="1" dirty="0" smtClean="0">
                <a:solidFill>
                  <a:srgbClr val="002060"/>
                </a:solidFill>
              </a:rPr>
              <a:t> 2024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Москва с 09 по 12 октября 2024 г.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https://avatars.mds.yandex.net/i?id=047c467aee612f14b092ee1830fbeed21b0729d4-6338651-images-thumbs&amp;n=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918" y="1666023"/>
            <a:ext cx="5948082" cy="2959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32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0C1D0"/>
            </a:gs>
            <a:gs pos="38000">
              <a:schemeClr val="bg2">
                <a:shade val="98000"/>
                <a:satMod val="120000"/>
                <a:alpha val="0"/>
                <a:lumMod val="0"/>
                <a:lumOff val="10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0803" y="103348"/>
            <a:ext cx="1921197" cy="1918176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>
          <a:xfrm>
            <a:off x="0" y="4324865"/>
            <a:ext cx="1762897" cy="766119"/>
          </a:xfrm>
          <a:prstGeom prst="homePlate">
            <a:avLst/>
          </a:prstGeom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92929"/>
              </a:solidFill>
            </a:endParaRPr>
          </a:p>
        </p:txBody>
      </p:sp>
      <p:sp>
        <p:nvSpPr>
          <p:cNvPr id="7" name="Блок-схема: ручное управление 6"/>
          <p:cNvSpPr/>
          <p:nvPr/>
        </p:nvSpPr>
        <p:spPr>
          <a:xfrm>
            <a:off x="1978500" y="1062436"/>
            <a:ext cx="7095338" cy="78139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669247"/>
              </p:ext>
            </p:extLst>
          </p:nvPr>
        </p:nvGraphicFramePr>
        <p:xfrm>
          <a:off x="1226851" y="1448250"/>
          <a:ext cx="9263191" cy="4877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8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8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3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1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Вид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поддержки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rgbClr val="316A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Место проведения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rgbClr val="316A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rgbClr val="316A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участников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rgbClr val="316A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45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Киргизия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Бишкек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(январь)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СМСП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508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Беларусь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Минск (июнь)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СМСП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74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реверсная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Монголия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УВС аймак (май)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СМСП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681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Иран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Тегеран (август)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СМСП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1226851" y="336430"/>
            <a:ext cx="8598636" cy="7001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Бизнес-миссии</a:t>
            </a:r>
            <a:endParaRPr lang="ru-RU" sz="4000" dirty="0">
              <a:solidFill>
                <a:srgbClr val="316A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0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0803" y="103348"/>
            <a:ext cx="1921197" cy="1918176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>
          <a:xfrm>
            <a:off x="0" y="4324865"/>
            <a:ext cx="1762897" cy="766119"/>
          </a:xfrm>
          <a:prstGeom prst="homePlate">
            <a:avLst/>
          </a:prstGeom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92929"/>
              </a:solidFill>
            </a:endParaRPr>
          </a:p>
        </p:txBody>
      </p:sp>
      <p:sp>
        <p:nvSpPr>
          <p:cNvPr id="7" name="Блок-схема: ручное управление 6"/>
          <p:cNvSpPr/>
          <p:nvPr/>
        </p:nvSpPr>
        <p:spPr>
          <a:xfrm>
            <a:off x="1978500" y="1062436"/>
            <a:ext cx="7095338" cy="78139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163651"/>
              </p:ext>
            </p:extLst>
          </p:nvPr>
        </p:nvGraphicFramePr>
        <p:xfrm>
          <a:off x="1361833" y="1405673"/>
          <a:ext cx="9496230" cy="5250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3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3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5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Период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rgbClr val="316A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Вид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мероприятия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rgbClr val="316A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Тематика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rgbClr val="316A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участников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rgbClr val="316A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14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квартал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Семинар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Основы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экспортной деятельности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СМСП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Семинар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Валютные платежи. Новые возможности для экспортеров.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СМСП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158946"/>
                  </a:ext>
                </a:extLst>
              </a:tr>
              <a:tr h="76428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Вебинар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Час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 торгпредом (Египет)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СМСП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1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квартал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Семинар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Платформа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«Мой экспорт» – возможности для экспортеров.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СМСП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2069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Вебинар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Финансовые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продукты РЭЦ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СМСП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1226851" y="336430"/>
            <a:ext cx="8598636" cy="7001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Семинары</a:t>
            </a:r>
            <a:endParaRPr lang="ru-RU" sz="4000" dirty="0">
              <a:solidFill>
                <a:srgbClr val="316A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5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0803" y="103348"/>
            <a:ext cx="1921197" cy="1918176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>
          <a:xfrm>
            <a:off x="0" y="4324865"/>
            <a:ext cx="1762897" cy="766119"/>
          </a:xfrm>
          <a:prstGeom prst="homePlate">
            <a:avLst/>
          </a:prstGeom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92929"/>
              </a:solidFill>
            </a:endParaRPr>
          </a:p>
        </p:txBody>
      </p:sp>
      <p:sp>
        <p:nvSpPr>
          <p:cNvPr id="7" name="Блок-схема: ручное управление 6"/>
          <p:cNvSpPr/>
          <p:nvPr/>
        </p:nvSpPr>
        <p:spPr>
          <a:xfrm>
            <a:off x="1978500" y="1062436"/>
            <a:ext cx="7095338" cy="78139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472327"/>
              </p:ext>
            </p:extLst>
          </p:nvPr>
        </p:nvGraphicFramePr>
        <p:xfrm>
          <a:off x="1361833" y="1405673"/>
          <a:ext cx="9496230" cy="41121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3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3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5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Период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rgbClr val="316A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Вид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мероприятия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rgbClr val="316A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Тематика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rgbClr val="316A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участников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rgbClr val="316A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8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квартал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Семинар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Особенности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документального оформления при экспортных операциях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СМСП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1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квартал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Вебинар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Час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 торгпредом (Китай)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СМСП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2069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Вебинар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Инструменты продвижения товаров на ЭТП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СМСП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1226851" y="336430"/>
            <a:ext cx="8598636" cy="7001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Семинары</a:t>
            </a:r>
            <a:endParaRPr lang="ru-RU" sz="4000" dirty="0">
              <a:solidFill>
                <a:srgbClr val="316A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6925" y="527224"/>
            <a:ext cx="9208794" cy="84026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endParaRPr lang="ru-RU" sz="4000" dirty="0">
              <a:solidFill>
                <a:srgbClr val="316A83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7699" y="195567"/>
            <a:ext cx="1505941" cy="1503573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>
          <a:xfrm>
            <a:off x="0" y="4324865"/>
            <a:ext cx="1762897" cy="766119"/>
          </a:xfrm>
          <a:prstGeom prst="homePlate">
            <a:avLst/>
          </a:prstGeom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92929"/>
              </a:solidFill>
            </a:endParaRPr>
          </a:p>
        </p:txBody>
      </p:sp>
      <p:sp>
        <p:nvSpPr>
          <p:cNvPr id="7" name="Блок-схема: ручное управление 6"/>
          <p:cNvSpPr/>
          <p:nvPr/>
        </p:nvSpPr>
        <p:spPr>
          <a:xfrm>
            <a:off x="1158371" y="1367484"/>
            <a:ext cx="8635027" cy="78139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846218" y="1445623"/>
            <a:ext cx="9695798" cy="51496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endParaRPr lang="ru-RU" sz="2000" dirty="0" smtClean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425976" y="47525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показатели эффективности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ЦПЭ РА на 2024 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304829"/>
              </p:ext>
            </p:extLst>
          </p:nvPr>
        </p:nvGraphicFramePr>
        <p:xfrm>
          <a:off x="1928840" y="1699140"/>
          <a:ext cx="8565780" cy="3789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5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0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123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0C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год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0C1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23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ЦПЭ кол-во СМСП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82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РЭЦ кол-во СМСП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82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Уникальные СМСП, заключившие контракты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82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долл.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00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Другая 1">
      <a:dk1>
        <a:srgbClr val="225059"/>
      </a:dk1>
      <a:lt1>
        <a:sysClr val="window" lastClr="FFFFFF"/>
      </a:lt1>
      <a:dk2>
        <a:srgbClr val="225059"/>
      </a:dk2>
      <a:lt2>
        <a:srgbClr val="DBEFF9"/>
      </a:lt2>
      <a:accent1>
        <a:srgbClr val="30C1D0"/>
      </a:accent1>
      <a:accent2>
        <a:srgbClr val="225059"/>
      </a:accent2>
      <a:accent3>
        <a:srgbClr val="10CF9B"/>
      </a:accent3>
      <a:accent4>
        <a:srgbClr val="10CF9B"/>
      </a:accent4>
      <a:accent5>
        <a:srgbClr val="7CCA62"/>
      </a:accent5>
      <a:accent6>
        <a:srgbClr val="A5C249"/>
      </a:accent6>
      <a:hlink>
        <a:srgbClr val="10CF9B"/>
      </a:hlink>
      <a:folHlink>
        <a:srgbClr val="225059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устая тень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2615</TotalTime>
  <Words>257</Words>
  <Application>Microsoft Office PowerPoint</Application>
  <PresentationFormat>Широкоэкранный</PresentationFormat>
  <Paragraphs>111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 Math</vt:lpstr>
      <vt:lpstr>Century Gothic</vt:lpstr>
      <vt:lpstr>Times New Roman</vt:lpstr>
      <vt:lpstr>Wingdings 3</vt:lpstr>
      <vt:lpstr>Легкий дым</vt:lpstr>
      <vt:lpstr>Презентация PowerPoint</vt:lpstr>
      <vt:lpstr>  Основные направления экспорта</vt:lpstr>
      <vt:lpstr>  ВЫСТАВКИ</vt:lpstr>
      <vt:lpstr>  ВЫСТАВКИ</vt:lpstr>
      <vt:lpstr>  ВЫСТАВКИ</vt:lpstr>
      <vt:lpstr>Презентация PowerPoint</vt:lpstr>
      <vt:lpstr>Презентация PowerPoint</vt:lpstr>
      <vt:lpstr>Презентация PowerPoint</vt:lpstr>
      <vt:lpstr>  </vt:lpstr>
      <vt:lpstr>  Спасибо за внимание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149</cp:revision>
  <dcterms:created xsi:type="dcterms:W3CDTF">2021-09-01T05:29:16Z</dcterms:created>
  <dcterms:modified xsi:type="dcterms:W3CDTF">2023-12-18T18:02:07Z</dcterms:modified>
</cp:coreProperties>
</file>