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7" r:id="rId2"/>
    <p:sldId id="287" r:id="rId3"/>
    <p:sldId id="277" r:id="rId4"/>
    <p:sldId id="286" r:id="rId5"/>
    <p:sldId id="284" r:id="rId6"/>
    <p:sldId id="27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77D5279-9373-4527-ABE7-06F8C9257B7E}">
          <p14:sldIdLst>
            <p14:sldId id="257"/>
            <p14:sldId id="287"/>
            <p14:sldId id="277"/>
            <p14:sldId id="286"/>
            <p14:sldId id="284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A839"/>
    <a:srgbClr val="07DF9C"/>
    <a:srgbClr val="30C1D0"/>
    <a:srgbClr val="316A83"/>
    <a:srgbClr val="ED9117"/>
    <a:srgbClr val="07CB8E"/>
    <a:srgbClr val="D77513"/>
    <a:srgbClr val="A6A6A6"/>
    <a:srgbClr val="08E9A3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3" autoAdjust="0"/>
    <p:restoredTop sz="94660"/>
  </p:normalViewPr>
  <p:slideViewPr>
    <p:cSldViewPr snapToGrid="0">
      <p:cViewPr varScale="1">
        <p:scale>
          <a:sx n="51" d="100"/>
          <a:sy n="51" d="100"/>
        </p:scale>
        <p:origin x="518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DADFA-33C7-469A-B777-99E3EA711CCE}" type="datetimeFigureOut">
              <a:rPr lang="ru-RU" smtClean="0"/>
              <a:t>19.12.2023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9052CC-839A-4C9D-90A2-5811ECB5C23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2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9052CC-839A-4C9D-90A2-5811ECB5C231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0831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9999">
                <a:alpha val="51000"/>
              </a:srgbClr>
            </a:gs>
            <a:gs pos="100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2" y="669324"/>
            <a:ext cx="8915399" cy="226278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89212" y="3195715"/>
            <a:ext cx="8915399" cy="1126283"/>
          </a:xfrm>
          <a:ln>
            <a:noFill/>
          </a:ln>
          <a:effectLst/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63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0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03" y="103348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3162473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2175229" y="1062436"/>
            <a:ext cx="7095338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6325391"/>
              </p:ext>
            </p:extLst>
          </p:nvPr>
        </p:nvGraphicFramePr>
        <p:xfrm>
          <a:off x="1722585" y="1406033"/>
          <a:ext cx="8821976" cy="50451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8328">
                  <a:extLst>
                    <a:ext uri="{9D8B030D-6E8A-4147-A177-3AD203B41FA5}">
                      <a16:colId xmlns:a16="http://schemas.microsoft.com/office/drawing/2014/main" val="2598248440"/>
                    </a:ext>
                  </a:extLst>
                </a:gridCol>
              </a:tblGrid>
              <a:tr h="16968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поддержки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экспорта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оказания услуги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Планируемое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количество контрактов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063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Выставки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Россия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MITT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Москва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(март)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124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Казахстан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Ctntral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Asia Houseware 2023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Алматы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(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май)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505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634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Вьетнам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Vietnam Expo 2023 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Хошимин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 (</a:t>
                      </a: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декабрь</a:t>
                      </a:r>
                      <a:r>
                        <a:rPr kumimoji="0" 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)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505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5549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26851" y="336430"/>
            <a:ext cx="8598636" cy="70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Выставки</a:t>
            </a:r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 год</a:t>
            </a:r>
            <a:r>
              <a:rPr lang="en-US" sz="40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  <a:endParaRPr lang="ru-RU" sz="4000" dirty="0">
              <a:solidFill>
                <a:srgbClr val="316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338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C1D0"/>
            </a:gs>
            <a:gs pos="38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03" y="103348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470692" y="1367484"/>
            <a:ext cx="7095338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3465005"/>
              </p:ext>
            </p:extLst>
          </p:nvPr>
        </p:nvGraphicFramePr>
        <p:xfrm>
          <a:off x="1578170" y="1503388"/>
          <a:ext cx="8920055" cy="4982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497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92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4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8328">
                  <a:extLst>
                    <a:ext uri="{9D8B030D-6E8A-4147-A177-3AD203B41FA5}">
                      <a16:colId xmlns:a16="http://schemas.microsoft.com/office/drawing/2014/main" val="2598248440"/>
                    </a:ext>
                  </a:extLst>
                </a:gridCol>
              </a:tblGrid>
              <a:tr h="8039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поддержки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экспорта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проведения (период)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Сумма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и кол-во заключенных контрактов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41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Бизнес-миссии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Монголия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Улан-Батор (февраль 2023)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СМСП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107,4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дол.США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00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Монголия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г.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Ульгий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(сентябрь 2023)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ru-RU" sz="16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СМСП</a:t>
                      </a: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456,7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дол.США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0009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Турция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Стамбул (сентябрь) 2023)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 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-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Узбекистан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Горно-Алтайск (март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2022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 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СМСП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539,4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тыс.долл.США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851531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Бизнес-миссия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реверсная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Китай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Горно-Алтайск (ноябрь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2023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СМСП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281,8 тыс.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долл.США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Индия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Горно-Алтайск (декабрь</a:t>
                      </a:r>
                      <a:r>
                        <a:rPr lang="ru-RU" sz="1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2023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)</a:t>
                      </a:r>
                    </a:p>
                    <a:p>
                      <a:pPr algn="ctr"/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СМСП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830152"/>
                  </a:ext>
                </a:extLst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Размещение</a:t>
                      </a:r>
                      <a:r>
                        <a:rPr lang="ru-RU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ЭТП</a:t>
                      </a:r>
                      <a:endParaRPr lang="ru-RU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ЭТП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Алибаба</a:t>
                      </a:r>
                      <a:endParaRPr lang="ru-RU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СМСП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069934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26851" y="336430"/>
            <a:ext cx="8598636" cy="70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Бизнес-миссии</a:t>
            </a:r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2023 </a:t>
            </a:r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года</a:t>
            </a:r>
            <a:endParaRPr lang="ru-RU" sz="4000" dirty="0">
              <a:solidFill>
                <a:srgbClr val="316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34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C1D0"/>
            </a:gs>
            <a:gs pos="38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0803" y="103348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3162473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470692" y="1367484"/>
            <a:ext cx="7095338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49218"/>
              </p:ext>
            </p:extLst>
          </p:nvPr>
        </p:nvGraphicFramePr>
        <p:xfrm>
          <a:off x="1762897" y="1445623"/>
          <a:ext cx="8821976" cy="440133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769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26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40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989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18328">
                  <a:extLst>
                    <a:ext uri="{9D8B030D-6E8A-4147-A177-3AD203B41FA5}">
                      <a16:colId xmlns:a16="http://schemas.microsoft.com/office/drawing/2014/main" val="2598248440"/>
                    </a:ext>
                  </a:extLst>
                </a:gridCol>
              </a:tblGrid>
              <a:tr h="11696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Вид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поддержки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Направление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экспорта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Место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оказания услуги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Количество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Планируемое</a:t>
                      </a:r>
                      <a:r>
                        <a:rPr lang="ru-RU" sz="1400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количество контрактов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rgbClr val="316A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65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Поиск </a:t>
                      </a:r>
                      <a:r>
                        <a:rPr lang="ru-RU" sz="16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иностр</a:t>
                      </a: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покупателя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Узбекистан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ЦПЭ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</a:t>
                      </a:r>
                      <a:r>
                        <a:rPr lang="en-US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СМСП</a:t>
                      </a:r>
                    </a:p>
                    <a:p>
                      <a:pPr algn="ctr"/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562,6 </a:t>
                      </a:r>
                      <a:r>
                        <a:rPr lang="ru-RU" sz="1600" b="1" dirty="0" err="1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тыс.долл.США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2807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Сопровождение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экспортного контракта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Казахстан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ЦПЭ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505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СМСП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1,422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млн.долл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США</a:t>
                      </a:r>
                      <a:endParaRPr lang="ru-RU" sz="16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98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ОАЭ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ЦПЭ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505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5549"/>
                  </a:ext>
                </a:extLst>
              </a:tr>
              <a:tr h="679887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Корея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225059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ЦПЭ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225059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СМСП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 СМСП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840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ru-RU" sz="1600" b="1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тыс.долл.США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638" marR="41638" marT="0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200190"/>
                  </a:ext>
                </a:extLst>
              </a:tr>
            </a:tbl>
          </a:graphicData>
        </a:graphic>
      </p:graphicFrame>
      <p:sp>
        <p:nvSpPr>
          <p:cNvPr id="10" name="Заголовок 1"/>
          <p:cNvSpPr txBox="1">
            <a:spLocks/>
          </p:cNvSpPr>
          <p:nvPr/>
        </p:nvSpPr>
        <p:spPr>
          <a:xfrm>
            <a:off x="1226851" y="336430"/>
            <a:ext cx="8598636" cy="7001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Прочие услуги</a:t>
            </a:r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2023 год</a:t>
            </a:r>
            <a:r>
              <a:rPr lang="en-US" sz="40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  <a:endParaRPr lang="ru-RU" sz="4000" dirty="0">
              <a:solidFill>
                <a:srgbClr val="316A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02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6925" y="527224"/>
            <a:ext cx="9208794" cy="84026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endParaRPr lang="ru-RU" sz="4000" dirty="0">
              <a:solidFill>
                <a:srgbClr val="316A83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57699" y="195567"/>
            <a:ext cx="1505941" cy="1503573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sp>
        <p:nvSpPr>
          <p:cNvPr id="7" name="Блок-схема: ручное управление 6"/>
          <p:cNvSpPr/>
          <p:nvPr/>
        </p:nvSpPr>
        <p:spPr>
          <a:xfrm>
            <a:off x="1158371" y="1367484"/>
            <a:ext cx="8635027" cy="78139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846218" y="1445623"/>
            <a:ext cx="9695798" cy="514969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endParaRPr lang="ru-RU" sz="2000" dirty="0" smtClean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1425976" y="47525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Ключевые показатели эффективности по итогам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9996145"/>
              </p:ext>
            </p:extLst>
          </p:nvPr>
        </p:nvGraphicFramePr>
        <p:xfrm>
          <a:off x="2290907" y="2285883"/>
          <a:ext cx="8046756" cy="4093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22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2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8225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123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0C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0C1D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30C1D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237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ЦПЭ кол-во СМСП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</a:t>
                      </a:r>
                      <a:endParaRPr lang="ru-RU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823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РЭЦ кол-во СМСП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38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Уникальные СМСП, заключившие контракты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382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долл.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 </a:t>
                      </a:r>
                      <a:r>
                        <a:rPr lang="ru-RU" sz="20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 долл.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00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0C1D0"/>
            </a:gs>
            <a:gs pos="38000">
              <a:schemeClr val="bg2">
                <a:shade val="98000"/>
                <a:satMod val="120000"/>
                <a:alpha val="0"/>
                <a:lumMod val="0"/>
                <a:lumOff val="10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6095" y="563463"/>
            <a:ext cx="7161856" cy="84026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 </a:t>
            </a:r>
            <a:r>
              <a:rPr lang="ru-RU" sz="3600" b="1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Спасибо за внимание</a:t>
            </a:r>
            <a:endParaRPr lang="ru-RU" sz="3600" dirty="0">
              <a:solidFill>
                <a:srgbClr val="316A8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01730" y="2054064"/>
            <a:ext cx="5346357" cy="4538532"/>
          </a:xfrm>
          <a:ln>
            <a:noFill/>
          </a:ln>
          <a:effectLst/>
        </p:spPr>
        <p:txBody>
          <a:bodyPr>
            <a:normAutofit fontScale="55000" lnSpcReduction="20000"/>
          </a:bodyPr>
          <a:lstStyle/>
          <a:p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НОМЕР ТЕЛЕФОНА </a:t>
            </a:r>
            <a:r>
              <a:rPr lang="en-US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7000" b="1" u="sng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8-800-2500-128</a:t>
            </a:r>
          </a:p>
          <a:p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ЭЛЕКТРОННЫЙ АДРЕС </a:t>
            </a:r>
            <a:r>
              <a:rPr lang="en-US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2400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5100" b="1" u="sng" dirty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</a:t>
            </a:r>
            <a:r>
              <a:rPr lang="en-US" sz="5100" b="1" u="sng" dirty="0" smtClean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entex</a:t>
            </a:r>
            <a:r>
              <a:rPr lang="ru-RU" sz="5100" b="1" u="sng" dirty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sz="5100" b="1" u="sng" dirty="0" smtClean="0">
                <a:solidFill>
                  <a:srgbClr val="ED9117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04@yandex.ru</a:t>
            </a:r>
            <a:endParaRPr lang="ru-RU" sz="5100" b="1" u="sng" dirty="0" smtClean="0">
              <a:solidFill>
                <a:srgbClr val="ED9117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АДРЕС</a:t>
            </a:r>
            <a:r>
              <a:rPr lang="en-US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</a:t>
            </a:r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649000, Россия, </a:t>
            </a:r>
            <a:endParaRPr lang="ru-RU" sz="2400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Горно-Алтайск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endParaRPr lang="ru-RU" sz="2400" dirty="0" smtClean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ул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Комсомольская</a:t>
            </a:r>
            <a:r>
              <a:rPr lang="ru-RU" sz="2400" dirty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9 офис </a:t>
            </a:r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</a:p>
          <a:p>
            <a:endParaRPr lang="ru-RU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НАШ САЙТ</a:t>
            </a:r>
            <a:r>
              <a:rPr lang="en-US" sz="2400" dirty="0" smtClean="0">
                <a:solidFill>
                  <a:srgbClr val="316A83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:</a:t>
            </a:r>
            <a:endParaRPr lang="en-US" sz="2400" dirty="0">
              <a:solidFill>
                <a:srgbClr val="316A83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6400" b="1" u="sng" dirty="0" smtClean="0">
                <a:solidFill>
                  <a:srgbClr val="55A83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www.export04.ru</a:t>
            </a:r>
            <a:endParaRPr lang="ru-RU" sz="6400" b="1" u="sng" dirty="0">
              <a:solidFill>
                <a:srgbClr val="55A83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5719" y="4836267"/>
            <a:ext cx="1921197" cy="1918176"/>
          </a:xfrm>
          <a:prstGeom prst="rect">
            <a:avLst/>
          </a:prstGeom>
        </p:spPr>
      </p:pic>
      <p:sp>
        <p:nvSpPr>
          <p:cNvPr id="6" name="Пятиугольник 5"/>
          <p:cNvSpPr/>
          <p:nvPr/>
        </p:nvSpPr>
        <p:spPr>
          <a:xfrm>
            <a:off x="0" y="4324865"/>
            <a:ext cx="1762897" cy="766119"/>
          </a:xfrm>
          <a:prstGeom prst="homePlate">
            <a:avLst/>
          </a:prstGeom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292929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4838" y="535464"/>
            <a:ext cx="1262957" cy="1233996"/>
          </a:xfrm>
          <a:prstGeom prst="rect">
            <a:avLst/>
          </a:prstGeom>
          <a:effectLst>
            <a:glow rad="63500">
              <a:srgbClr val="30C1D0">
                <a:alpha val="50000"/>
              </a:srgb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417" y="3347827"/>
            <a:ext cx="713729" cy="649532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418" y="2054064"/>
            <a:ext cx="713729" cy="724555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5220" y="4566567"/>
            <a:ext cx="834121" cy="724555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75220" y="5860330"/>
            <a:ext cx="773926" cy="672500"/>
          </a:xfrm>
          <a:prstGeom prst="rect">
            <a:avLst/>
          </a:prstGeom>
          <a:effectLst>
            <a:glow rad="25400">
              <a:srgbClr val="30C1D0">
                <a:alpha val="50000"/>
              </a:srgbClr>
            </a:glow>
          </a:effectLst>
        </p:spPr>
      </p:pic>
      <p:sp>
        <p:nvSpPr>
          <p:cNvPr id="12" name="Блок-схема: ручное управление 11"/>
          <p:cNvSpPr/>
          <p:nvPr/>
        </p:nvSpPr>
        <p:spPr>
          <a:xfrm>
            <a:off x="1655607" y="1357072"/>
            <a:ext cx="6549081" cy="84821"/>
          </a:xfrm>
          <a:prstGeom prst="flowChartManualOper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5947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Другая 1">
      <a:dk1>
        <a:srgbClr val="225059"/>
      </a:dk1>
      <a:lt1>
        <a:sysClr val="window" lastClr="FFFFFF"/>
      </a:lt1>
      <a:dk2>
        <a:srgbClr val="225059"/>
      </a:dk2>
      <a:lt2>
        <a:srgbClr val="DBEFF9"/>
      </a:lt2>
      <a:accent1>
        <a:srgbClr val="30C1D0"/>
      </a:accent1>
      <a:accent2>
        <a:srgbClr val="225059"/>
      </a:accent2>
      <a:accent3>
        <a:srgbClr val="10CF9B"/>
      </a:accent3>
      <a:accent4>
        <a:srgbClr val="10CF9B"/>
      </a:accent4>
      <a:accent5>
        <a:srgbClr val="7CCA62"/>
      </a:accent5>
      <a:accent6>
        <a:srgbClr val="A5C249"/>
      </a:accent6>
      <a:hlink>
        <a:srgbClr val="10CF9B"/>
      </a:hlink>
      <a:folHlink>
        <a:srgbClr val="22505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устая тень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4536</TotalTime>
  <Words>283</Words>
  <Application>Microsoft Office PowerPoint</Application>
  <PresentationFormat>Широкоэкранный</PresentationFormat>
  <Paragraphs>130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 Math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  </vt:lpstr>
      <vt:lpstr>  Спасибо за внимание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158</cp:revision>
  <dcterms:created xsi:type="dcterms:W3CDTF">2021-09-01T05:29:16Z</dcterms:created>
  <dcterms:modified xsi:type="dcterms:W3CDTF">2023-12-19T06:42:37Z</dcterms:modified>
</cp:coreProperties>
</file>