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72" r:id="rId7"/>
    <p:sldId id="274" r:id="rId8"/>
    <p:sldId id="275" r:id="rId9"/>
    <p:sldId id="276" r:id="rId10"/>
    <p:sldId id="262" r:id="rId11"/>
    <p:sldId id="263" r:id="rId12"/>
    <p:sldId id="264" r:id="rId13"/>
    <p:sldId id="265" r:id="rId14"/>
    <p:sldId id="266" r:id="rId15"/>
    <p:sldId id="267" r:id="rId16"/>
    <p:sldId id="268" r:id="rId17"/>
    <p:sldId id="269" r:id="rId18"/>
    <p:sldId id="270"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82" d="100"/>
          <a:sy n="82" d="100"/>
        </p:scale>
        <p:origin x="4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2782EC-F96E-4117-9E28-268E23D787A7}" type="datetimeFigureOut">
              <a:rPr lang="ru-RU" smtClean="0"/>
              <a:t>19.12.2023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6CE16A-F6F4-41CC-8E7C-8016A17CF9A7}"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55003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292782EC-F96E-4117-9E28-268E23D787A7}" type="datetimeFigureOut">
              <a:rPr lang="ru-RU" smtClean="0"/>
              <a:t>19.12.2023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06CE16A-F6F4-41CC-8E7C-8016A17CF9A7}" type="slidenum">
              <a:rPr lang="ru-RU" smtClean="0"/>
              <a:t>‹#›</a:t>
            </a:fld>
            <a:endParaRPr lang="ru-RU"/>
          </a:p>
        </p:txBody>
      </p:sp>
    </p:spTree>
    <p:extLst>
      <p:ext uri="{BB962C8B-B14F-4D97-AF65-F5344CB8AC3E}">
        <p14:creationId xmlns:p14="http://schemas.microsoft.com/office/powerpoint/2010/main" val="1016437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2782EC-F96E-4117-9E28-268E23D787A7}" type="datetimeFigureOut">
              <a:rPr lang="ru-RU" smtClean="0"/>
              <a:t>19.12.2023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6CE16A-F6F4-41CC-8E7C-8016A17CF9A7}" type="slidenum">
              <a:rPr lang="ru-RU" smtClean="0"/>
              <a:t>‹#›</a:t>
            </a:fld>
            <a:endParaRPr lang="ru-RU"/>
          </a:p>
        </p:txBody>
      </p:sp>
    </p:spTree>
    <p:extLst>
      <p:ext uri="{BB962C8B-B14F-4D97-AF65-F5344CB8AC3E}">
        <p14:creationId xmlns:p14="http://schemas.microsoft.com/office/powerpoint/2010/main" val="336279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2782EC-F96E-4117-9E28-268E23D787A7}" type="datetimeFigureOut">
              <a:rPr lang="ru-RU" smtClean="0"/>
              <a:t>19.12.2023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6CE16A-F6F4-41CC-8E7C-8016A17CF9A7}"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5478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2782EC-F96E-4117-9E28-268E23D787A7}" type="datetimeFigureOut">
              <a:rPr lang="ru-RU" smtClean="0"/>
              <a:t>19.12.2023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6CE16A-F6F4-41CC-8E7C-8016A17CF9A7}" type="slidenum">
              <a:rPr lang="ru-RU" smtClean="0"/>
              <a:t>‹#›</a:t>
            </a:fld>
            <a:endParaRPr lang="ru-RU"/>
          </a:p>
        </p:txBody>
      </p:sp>
    </p:spTree>
    <p:extLst>
      <p:ext uri="{BB962C8B-B14F-4D97-AF65-F5344CB8AC3E}">
        <p14:creationId xmlns:p14="http://schemas.microsoft.com/office/powerpoint/2010/main" val="956387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2782EC-F96E-4117-9E28-268E23D787A7}" type="datetimeFigureOut">
              <a:rPr lang="ru-RU" smtClean="0"/>
              <a:t>19.12.2023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6CE16A-F6F4-41CC-8E7C-8016A17CF9A7}"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61698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2782EC-F96E-4117-9E28-268E23D787A7}" type="datetimeFigureOut">
              <a:rPr lang="ru-RU" smtClean="0"/>
              <a:t>19.12.2023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6CE16A-F6F4-41CC-8E7C-8016A17CF9A7}" type="slidenum">
              <a:rPr lang="ru-RU" smtClean="0"/>
              <a:t>‹#›</a:t>
            </a:fld>
            <a:endParaRPr lang="ru-RU"/>
          </a:p>
        </p:txBody>
      </p:sp>
    </p:spTree>
    <p:extLst>
      <p:ext uri="{BB962C8B-B14F-4D97-AF65-F5344CB8AC3E}">
        <p14:creationId xmlns:p14="http://schemas.microsoft.com/office/powerpoint/2010/main" val="3876185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2782EC-F96E-4117-9E28-268E23D787A7}" type="datetimeFigureOut">
              <a:rPr lang="ru-RU" smtClean="0"/>
              <a:t>19.12.2023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6CE16A-F6F4-41CC-8E7C-8016A17CF9A7}" type="slidenum">
              <a:rPr lang="ru-RU" smtClean="0"/>
              <a:t>‹#›</a:t>
            </a:fld>
            <a:endParaRPr lang="ru-RU"/>
          </a:p>
        </p:txBody>
      </p:sp>
    </p:spTree>
    <p:extLst>
      <p:ext uri="{BB962C8B-B14F-4D97-AF65-F5344CB8AC3E}">
        <p14:creationId xmlns:p14="http://schemas.microsoft.com/office/powerpoint/2010/main" val="2826760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2782EC-F96E-4117-9E28-268E23D787A7}" type="datetimeFigureOut">
              <a:rPr lang="ru-RU" smtClean="0"/>
              <a:t>19.12.2023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6CE16A-F6F4-41CC-8E7C-8016A17CF9A7}" type="slidenum">
              <a:rPr lang="ru-RU" smtClean="0"/>
              <a:t>‹#›</a:t>
            </a:fld>
            <a:endParaRPr lang="ru-RU"/>
          </a:p>
        </p:txBody>
      </p:sp>
    </p:spTree>
    <p:extLst>
      <p:ext uri="{BB962C8B-B14F-4D97-AF65-F5344CB8AC3E}">
        <p14:creationId xmlns:p14="http://schemas.microsoft.com/office/powerpoint/2010/main" val="3223076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2782EC-F96E-4117-9E28-268E23D787A7}" type="datetimeFigureOut">
              <a:rPr lang="ru-RU" smtClean="0"/>
              <a:t>19.12.2023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6CE16A-F6F4-41CC-8E7C-8016A17CF9A7}" type="slidenum">
              <a:rPr lang="ru-RU" smtClean="0"/>
              <a:t>‹#›</a:t>
            </a:fld>
            <a:endParaRPr lang="ru-RU"/>
          </a:p>
        </p:txBody>
      </p:sp>
    </p:spTree>
    <p:extLst>
      <p:ext uri="{BB962C8B-B14F-4D97-AF65-F5344CB8AC3E}">
        <p14:creationId xmlns:p14="http://schemas.microsoft.com/office/powerpoint/2010/main" val="3998682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2782EC-F96E-4117-9E28-268E23D787A7}" type="datetimeFigureOut">
              <a:rPr lang="ru-RU" smtClean="0"/>
              <a:t>19.12.2023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6CE16A-F6F4-41CC-8E7C-8016A17CF9A7}" type="slidenum">
              <a:rPr lang="ru-RU" smtClean="0"/>
              <a:t>‹#›</a:t>
            </a:fld>
            <a:endParaRPr lang="ru-RU"/>
          </a:p>
        </p:txBody>
      </p:sp>
    </p:spTree>
    <p:extLst>
      <p:ext uri="{BB962C8B-B14F-4D97-AF65-F5344CB8AC3E}">
        <p14:creationId xmlns:p14="http://schemas.microsoft.com/office/powerpoint/2010/main" val="2581011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2782EC-F96E-4117-9E28-268E23D787A7}" type="datetimeFigureOut">
              <a:rPr lang="ru-RU" smtClean="0"/>
              <a:t>19.12.2023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06CE16A-F6F4-41CC-8E7C-8016A17CF9A7}" type="slidenum">
              <a:rPr lang="ru-RU" smtClean="0"/>
              <a:t>‹#›</a:t>
            </a:fld>
            <a:endParaRPr lang="ru-RU"/>
          </a:p>
        </p:txBody>
      </p:sp>
    </p:spTree>
    <p:extLst>
      <p:ext uri="{BB962C8B-B14F-4D97-AF65-F5344CB8AC3E}">
        <p14:creationId xmlns:p14="http://schemas.microsoft.com/office/powerpoint/2010/main" val="12250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2782EC-F96E-4117-9E28-268E23D787A7}" type="datetimeFigureOut">
              <a:rPr lang="ru-RU" smtClean="0"/>
              <a:t>19.12.2023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06CE16A-F6F4-41CC-8E7C-8016A17CF9A7}" type="slidenum">
              <a:rPr lang="ru-RU" smtClean="0"/>
              <a:t>‹#›</a:t>
            </a:fld>
            <a:endParaRPr lang="ru-RU"/>
          </a:p>
        </p:txBody>
      </p:sp>
    </p:spTree>
    <p:extLst>
      <p:ext uri="{BB962C8B-B14F-4D97-AF65-F5344CB8AC3E}">
        <p14:creationId xmlns:p14="http://schemas.microsoft.com/office/powerpoint/2010/main" val="3421534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2782EC-F96E-4117-9E28-268E23D787A7}" type="datetimeFigureOut">
              <a:rPr lang="ru-RU" smtClean="0"/>
              <a:t>19.12.2023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06CE16A-F6F4-41CC-8E7C-8016A17CF9A7}" type="slidenum">
              <a:rPr lang="ru-RU" smtClean="0"/>
              <a:t>‹#›</a:t>
            </a:fld>
            <a:endParaRPr lang="ru-RU"/>
          </a:p>
        </p:txBody>
      </p:sp>
    </p:spTree>
    <p:extLst>
      <p:ext uri="{BB962C8B-B14F-4D97-AF65-F5344CB8AC3E}">
        <p14:creationId xmlns:p14="http://schemas.microsoft.com/office/powerpoint/2010/main" val="3307825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782EC-F96E-4117-9E28-268E23D787A7}" type="datetimeFigureOut">
              <a:rPr lang="ru-RU" smtClean="0"/>
              <a:t>19.12.2023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06CE16A-F6F4-41CC-8E7C-8016A17CF9A7}" type="slidenum">
              <a:rPr lang="ru-RU" smtClean="0"/>
              <a:t>‹#›</a:t>
            </a:fld>
            <a:endParaRPr lang="ru-RU"/>
          </a:p>
        </p:txBody>
      </p:sp>
    </p:spTree>
    <p:extLst>
      <p:ext uri="{BB962C8B-B14F-4D97-AF65-F5344CB8AC3E}">
        <p14:creationId xmlns:p14="http://schemas.microsoft.com/office/powerpoint/2010/main" val="1794220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92782EC-F96E-4117-9E28-268E23D787A7}" type="datetimeFigureOut">
              <a:rPr lang="ru-RU" smtClean="0"/>
              <a:t>19.12.2023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06CE16A-F6F4-41CC-8E7C-8016A17CF9A7}" type="slidenum">
              <a:rPr lang="ru-RU" smtClean="0"/>
              <a:t>‹#›</a:t>
            </a:fld>
            <a:endParaRPr lang="ru-RU"/>
          </a:p>
        </p:txBody>
      </p:sp>
    </p:spTree>
    <p:extLst>
      <p:ext uri="{BB962C8B-B14F-4D97-AF65-F5344CB8AC3E}">
        <p14:creationId xmlns:p14="http://schemas.microsoft.com/office/powerpoint/2010/main" val="1539178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92782EC-F96E-4117-9E28-268E23D787A7}" type="datetimeFigureOut">
              <a:rPr lang="ru-RU" smtClean="0"/>
              <a:t>19.12.2023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06CE16A-F6F4-41CC-8E7C-8016A17CF9A7}" type="slidenum">
              <a:rPr lang="ru-RU" smtClean="0"/>
              <a:t>‹#›</a:t>
            </a:fld>
            <a:endParaRPr lang="ru-RU"/>
          </a:p>
        </p:txBody>
      </p:sp>
    </p:spTree>
    <p:extLst>
      <p:ext uri="{BB962C8B-B14F-4D97-AF65-F5344CB8AC3E}">
        <p14:creationId xmlns:p14="http://schemas.microsoft.com/office/powerpoint/2010/main" val="1365128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92782EC-F96E-4117-9E28-268E23D787A7}" type="datetimeFigureOut">
              <a:rPr lang="ru-RU" smtClean="0"/>
              <a:t>19.12.2023</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06CE16A-F6F4-41CC-8E7C-8016A17CF9A7}" type="slidenum">
              <a:rPr lang="ru-RU" smtClean="0"/>
              <a:t>‹#›</a:t>
            </a:fld>
            <a:endParaRPr lang="ru-RU"/>
          </a:p>
        </p:txBody>
      </p:sp>
    </p:spTree>
    <p:extLst>
      <p:ext uri="{BB962C8B-B14F-4D97-AF65-F5344CB8AC3E}">
        <p14:creationId xmlns:p14="http://schemas.microsoft.com/office/powerpoint/2010/main" val="70170582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A633EC-5BFA-4678-AEEB-0B5DB01085D6}"/>
              </a:ext>
            </a:extLst>
          </p:cNvPr>
          <p:cNvSpPr>
            <a:spLocks noGrp="1"/>
          </p:cNvSpPr>
          <p:nvPr>
            <p:ph type="ctrTitle"/>
          </p:nvPr>
        </p:nvSpPr>
        <p:spPr>
          <a:xfrm>
            <a:off x="192507" y="1634705"/>
            <a:ext cx="8001000" cy="2971801"/>
          </a:xfrm>
        </p:spPr>
        <p:txBody>
          <a:bodyPr>
            <a:normAutofit fontScale="90000"/>
          </a:bodyPr>
          <a:lstStyle/>
          <a:p>
            <a:r>
              <a:rPr lang="ru-RU" dirty="0"/>
              <a:t>Кейс «Проведение антикризисных переговоров с партнером из Индии»</a:t>
            </a:r>
          </a:p>
        </p:txBody>
      </p:sp>
      <p:sp>
        <p:nvSpPr>
          <p:cNvPr id="3" name="Подзаголовок 2">
            <a:extLst>
              <a:ext uri="{FF2B5EF4-FFF2-40B4-BE49-F238E27FC236}">
                <a16:creationId xmlns:a16="http://schemas.microsoft.com/office/drawing/2014/main" id="{21FCD80E-006E-4DAC-AB2E-806F1AF9C628}"/>
              </a:ext>
            </a:extLst>
          </p:cNvPr>
          <p:cNvSpPr>
            <a:spLocks noGrp="1"/>
          </p:cNvSpPr>
          <p:nvPr>
            <p:ph type="subTitle" idx="1"/>
          </p:nvPr>
        </p:nvSpPr>
        <p:spPr>
          <a:xfrm>
            <a:off x="0" y="4910667"/>
            <a:ext cx="6400800" cy="1947333"/>
          </a:xfrm>
        </p:spPr>
        <p:txBody>
          <a:bodyPr/>
          <a:lstStyle/>
          <a:p>
            <a:r>
              <a:rPr lang="ru-RU" dirty="0"/>
              <a:t>Генеральный директор ООО «БС-Консалтинг» </a:t>
            </a:r>
          </a:p>
          <a:p>
            <a:r>
              <a:rPr lang="ru-RU" dirty="0"/>
              <a:t>к.э.н. Неверов Павел Александрович</a:t>
            </a:r>
          </a:p>
        </p:txBody>
      </p:sp>
      <p:pic>
        <p:nvPicPr>
          <p:cNvPr id="5" name="Рисунок 4">
            <a:extLst>
              <a:ext uri="{FF2B5EF4-FFF2-40B4-BE49-F238E27FC236}">
                <a16:creationId xmlns:a16="http://schemas.microsoft.com/office/drawing/2014/main" id="{ED163FE9-38DF-4F0A-9C48-282C79DA62A8}"/>
              </a:ext>
            </a:extLst>
          </p:cNvPr>
          <p:cNvPicPr>
            <a:picLocks noChangeAspect="1"/>
          </p:cNvPicPr>
          <p:nvPr/>
        </p:nvPicPr>
        <p:blipFill>
          <a:blip r:embed="rId2"/>
          <a:stretch>
            <a:fillRect/>
          </a:stretch>
        </p:blipFill>
        <p:spPr>
          <a:xfrm>
            <a:off x="192507" y="149640"/>
            <a:ext cx="2742857" cy="1180904"/>
          </a:xfrm>
          <a:prstGeom prst="rect">
            <a:avLst/>
          </a:prstGeom>
        </p:spPr>
      </p:pic>
      <p:pic>
        <p:nvPicPr>
          <p:cNvPr id="6" name="Рисунок 5">
            <a:extLst>
              <a:ext uri="{FF2B5EF4-FFF2-40B4-BE49-F238E27FC236}">
                <a16:creationId xmlns:a16="http://schemas.microsoft.com/office/drawing/2014/main" id="{789AA4EA-BB22-44FB-AF89-CC547214C70A}"/>
              </a:ext>
            </a:extLst>
          </p:cNvPr>
          <p:cNvPicPr>
            <a:picLocks noChangeAspect="1"/>
          </p:cNvPicPr>
          <p:nvPr/>
        </p:nvPicPr>
        <p:blipFill>
          <a:blip r:embed="rId3"/>
          <a:stretch>
            <a:fillRect/>
          </a:stretch>
        </p:blipFill>
        <p:spPr>
          <a:xfrm>
            <a:off x="7468093" y="252619"/>
            <a:ext cx="3358142" cy="842935"/>
          </a:xfrm>
          <a:prstGeom prst="rect">
            <a:avLst/>
          </a:prstGeom>
        </p:spPr>
      </p:pic>
    </p:spTree>
    <p:extLst>
      <p:ext uri="{BB962C8B-B14F-4D97-AF65-F5344CB8AC3E}">
        <p14:creationId xmlns:p14="http://schemas.microsoft.com/office/powerpoint/2010/main" val="2616917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A633EC-5BFA-4678-AEEB-0B5DB01085D6}"/>
              </a:ext>
            </a:extLst>
          </p:cNvPr>
          <p:cNvSpPr>
            <a:spLocks noGrp="1"/>
          </p:cNvSpPr>
          <p:nvPr>
            <p:ph type="ctrTitle"/>
          </p:nvPr>
        </p:nvSpPr>
        <p:spPr>
          <a:xfrm>
            <a:off x="192507" y="1634705"/>
            <a:ext cx="8001000" cy="2971801"/>
          </a:xfrm>
        </p:spPr>
        <p:txBody>
          <a:bodyPr>
            <a:normAutofit fontScale="90000"/>
          </a:bodyPr>
          <a:lstStyle/>
          <a:p>
            <a:r>
              <a:rPr lang="ru-RU" dirty="0"/>
              <a:t>Кейс «Проведение антикризисных переговоров с партнером из ОАЭ»</a:t>
            </a:r>
          </a:p>
        </p:txBody>
      </p:sp>
      <p:sp>
        <p:nvSpPr>
          <p:cNvPr id="3" name="Подзаголовок 2">
            <a:extLst>
              <a:ext uri="{FF2B5EF4-FFF2-40B4-BE49-F238E27FC236}">
                <a16:creationId xmlns:a16="http://schemas.microsoft.com/office/drawing/2014/main" id="{21FCD80E-006E-4DAC-AB2E-806F1AF9C628}"/>
              </a:ext>
            </a:extLst>
          </p:cNvPr>
          <p:cNvSpPr>
            <a:spLocks noGrp="1"/>
          </p:cNvSpPr>
          <p:nvPr>
            <p:ph type="subTitle" idx="1"/>
          </p:nvPr>
        </p:nvSpPr>
        <p:spPr>
          <a:xfrm>
            <a:off x="0" y="4910667"/>
            <a:ext cx="6400800" cy="1947333"/>
          </a:xfrm>
        </p:spPr>
        <p:txBody>
          <a:bodyPr/>
          <a:lstStyle/>
          <a:p>
            <a:r>
              <a:rPr lang="ru-RU" dirty="0"/>
              <a:t>Генеральный директор ООО «БС-Консалтинг» </a:t>
            </a:r>
          </a:p>
          <a:p>
            <a:r>
              <a:rPr lang="ru-RU" dirty="0"/>
              <a:t>к.э.н. Неверов Павел Александрович</a:t>
            </a:r>
          </a:p>
        </p:txBody>
      </p:sp>
      <p:pic>
        <p:nvPicPr>
          <p:cNvPr id="5" name="Рисунок 4">
            <a:extLst>
              <a:ext uri="{FF2B5EF4-FFF2-40B4-BE49-F238E27FC236}">
                <a16:creationId xmlns:a16="http://schemas.microsoft.com/office/drawing/2014/main" id="{ED163FE9-38DF-4F0A-9C48-282C79DA62A8}"/>
              </a:ext>
            </a:extLst>
          </p:cNvPr>
          <p:cNvPicPr>
            <a:picLocks noChangeAspect="1"/>
          </p:cNvPicPr>
          <p:nvPr/>
        </p:nvPicPr>
        <p:blipFill>
          <a:blip r:embed="rId2"/>
          <a:stretch>
            <a:fillRect/>
          </a:stretch>
        </p:blipFill>
        <p:spPr>
          <a:xfrm>
            <a:off x="192507" y="149640"/>
            <a:ext cx="2742857" cy="1180904"/>
          </a:xfrm>
          <a:prstGeom prst="rect">
            <a:avLst/>
          </a:prstGeom>
        </p:spPr>
      </p:pic>
      <p:pic>
        <p:nvPicPr>
          <p:cNvPr id="6" name="Рисунок 5">
            <a:extLst>
              <a:ext uri="{FF2B5EF4-FFF2-40B4-BE49-F238E27FC236}">
                <a16:creationId xmlns:a16="http://schemas.microsoft.com/office/drawing/2014/main" id="{789AA4EA-BB22-44FB-AF89-CC547214C70A}"/>
              </a:ext>
            </a:extLst>
          </p:cNvPr>
          <p:cNvPicPr>
            <a:picLocks noChangeAspect="1"/>
          </p:cNvPicPr>
          <p:nvPr/>
        </p:nvPicPr>
        <p:blipFill>
          <a:blip r:embed="rId3"/>
          <a:stretch>
            <a:fillRect/>
          </a:stretch>
        </p:blipFill>
        <p:spPr>
          <a:xfrm>
            <a:off x="7468093" y="252619"/>
            <a:ext cx="3358142" cy="842935"/>
          </a:xfrm>
          <a:prstGeom prst="rect">
            <a:avLst/>
          </a:prstGeom>
        </p:spPr>
      </p:pic>
    </p:spTree>
    <p:extLst>
      <p:ext uri="{BB962C8B-B14F-4D97-AF65-F5344CB8AC3E}">
        <p14:creationId xmlns:p14="http://schemas.microsoft.com/office/powerpoint/2010/main" val="3778671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F8A0E4-3099-45BA-BF00-5040B679D74C}"/>
              </a:ext>
            </a:extLst>
          </p:cNvPr>
          <p:cNvSpPr>
            <a:spLocks noGrp="1"/>
          </p:cNvSpPr>
          <p:nvPr>
            <p:ph type="title"/>
          </p:nvPr>
        </p:nvSpPr>
        <p:spPr/>
        <p:txBody>
          <a:bodyPr/>
          <a:lstStyle/>
          <a:p>
            <a:r>
              <a:rPr lang="ru-RU" dirty="0"/>
              <a:t>1. Ситуация</a:t>
            </a:r>
          </a:p>
        </p:txBody>
      </p:sp>
      <p:sp>
        <p:nvSpPr>
          <p:cNvPr id="3" name="Объект 2">
            <a:extLst>
              <a:ext uri="{FF2B5EF4-FFF2-40B4-BE49-F238E27FC236}">
                <a16:creationId xmlns:a16="http://schemas.microsoft.com/office/drawing/2014/main" id="{762422BF-9F66-4E1A-A19A-CD064D082488}"/>
              </a:ext>
            </a:extLst>
          </p:cNvPr>
          <p:cNvSpPr>
            <a:spLocks noGrp="1"/>
          </p:cNvSpPr>
          <p:nvPr>
            <p:ph idx="1"/>
          </p:nvPr>
        </p:nvSpPr>
        <p:spPr>
          <a:xfrm>
            <a:off x="684212" y="685800"/>
            <a:ext cx="10236830" cy="3615267"/>
          </a:xfrm>
        </p:spPr>
        <p:txBody>
          <a:bodyPr>
            <a:noAutofit/>
          </a:bodyPr>
          <a:lstStyle/>
          <a:p>
            <a:r>
              <a:rPr lang="ru-RU" sz="2800" dirty="0"/>
              <a:t>Компания «Российский экспортер» осуществляет поставки своей продукции в разные страны мира, особенно успешные поставки по объемам осуществлялись на Ближний Восток. Самым крупным партнером является компания из ОАЭ. Сейчас во время начавшегося кризиса арабский партнер стал отвечать нерегулярно и стал намекать на необходимость значительного снижения цены на продукцию. Контракт является долгосрочным, и компания не занималась расширением круга других крупных покупателей.</a:t>
            </a:r>
          </a:p>
        </p:txBody>
      </p:sp>
    </p:spTree>
    <p:extLst>
      <p:ext uri="{BB962C8B-B14F-4D97-AF65-F5344CB8AC3E}">
        <p14:creationId xmlns:p14="http://schemas.microsoft.com/office/powerpoint/2010/main" val="1563675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AFB016-1133-4A78-967F-E7E4512D7AAD}"/>
              </a:ext>
            </a:extLst>
          </p:cNvPr>
          <p:cNvSpPr>
            <a:spLocks noGrp="1"/>
          </p:cNvSpPr>
          <p:nvPr>
            <p:ph type="title"/>
          </p:nvPr>
        </p:nvSpPr>
        <p:spPr/>
        <p:txBody>
          <a:bodyPr/>
          <a:lstStyle/>
          <a:p>
            <a:r>
              <a:rPr lang="ru-RU" dirty="0"/>
              <a:t>2. Проблема</a:t>
            </a:r>
          </a:p>
        </p:txBody>
      </p:sp>
      <p:sp>
        <p:nvSpPr>
          <p:cNvPr id="3" name="Объект 2">
            <a:extLst>
              <a:ext uri="{FF2B5EF4-FFF2-40B4-BE49-F238E27FC236}">
                <a16:creationId xmlns:a16="http://schemas.microsoft.com/office/drawing/2014/main" id="{8C61D817-9FD0-48DF-80AF-B7B09FD28C44}"/>
              </a:ext>
            </a:extLst>
          </p:cNvPr>
          <p:cNvSpPr>
            <a:spLocks noGrp="1"/>
          </p:cNvSpPr>
          <p:nvPr>
            <p:ph idx="1"/>
          </p:nvPr>
        </p:nvSpPr>
        <p:spPr>
          <a:xfrm>
            <a:off x="684211" y="685800"/>
            <a:ext cx="9771003" cy="3615267"/>
          </a:xfrm>
        </p:spPr>
        <p:txBody>
          <a:bodyPr>
            <a:noAutofit/>
          </a:bodyPr>
          <a:lstStyle/>
          <a:p>
            <a:r>
              <a:rPr lang="ru-RU" sz="2800" dirty="0"/>
              <a:t>У компании «Российский экспортер» на фоне кризиса начались проблемы с логистикой и оплатой внутренних операционных расходов, а контракт с арабами является самым крупным источником выручки, на который компания очень рассчитывала для сохранения надежности ведения бизнеса. Компании необходимо договориться с арабами о сохранении цены и об отсрочке поставки новой партии товаров в связи с текущими проблемами.</a:t>
            </a:r>
          </a:p>
        </p:txBody>
      </p:sp>
    </p:spTree>
    <p:extLst>
      <p:ext uri="{BB962C8B-B14F-4D97-AF65-F5344CB8AC3E}">
        <p14:creationId xmlns:p14="http://schemas.microsoft.com/office/powerpoint/2010/main" val="725256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E47D54-2895-4168-A066-049D9F36ECB0}"/>
              </a:ext>
            </a:extLst>
          </p:cNvPr>
          <p:cNvSpPr>
            <a:spLocks noGrp="1"/>
          </p:cNvSpPr>
          <p:nvPr>
            <p:ph type="title"/>
          </p:nvPr>
        </p:nvSpPr>
        <p:spPr/>
        <p:txBody>
          <a:bodyPr/>
          <a:lstStyle/>
          <a:p>
            <a:r>
              <a:rPr lang="ru-RU" dirty="0"/>
              <a:t>3. Задача</a:t>
            </a:r>
          </a:p>
        </p:txBody>
      </p:sp>
      <p:sp>
        <p:nvSpPr>
          <p:cNvPr id="3" name="Объект 2">
            <a:extLst>
              <a:ext uri="{FF2B5EF4-FFF2-40B4-BE49-F238E27FC236}">
                <a16:creationId xmlns:a16="http://schemas.microsoft.com/office/drawing/2014/main" id="{76DF4902-8988-4EB0-BB33-B8CB198AC132}"/>
              </a:ext>
            </a:extLst>
          </p:cNvPr>
          <p:cNvSpPr>
            <a:spLocks noGrp="1"/>
          </p:cNvSpPr>
          <p:nvPr>
            <p:ph idx="1"/>
          </p:nvPr>
        </p:nvSpPr>
        <p:spPr/>
        <p:txBody>
          <a:bodyPr>
            <a:normAutofit/>
          </a:bodyPr>
          <a:lstStyle/>
          <a:p>
            <a:r>
              <a:rPr lang="ru-RU" sz="2800" dirty="0"/>
              <a:t>Сохранить отношения с арабским партнером и договориться о новых условиях контракта.</a:t>
            </a:r>
          </a:p>
        </p:txBody>
      </p:sp>
    </p:spTree>
    <p:extLst>
      <p:ext uri="{BB962C8B-B14F-4D97-AF65-F5344CB8AC3E}">
        <p14:creationId xmlns:p14="http://schemas.microsoft.com/office/powerpoint/2010/main" val="1123681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9363F7-53AF-4E99-9CEA-1D37C6E1D1D2}"/>
              </a:ext>
            </a:extLst>
          </p:cNvPr>
          <p:cNvSpPr>
            <a:spLocks noGrp="1"/>
          </p:cNvSpPr>
          <p:nvPr>
            <p:ph type="title"/>
          </p:nvPr>
        </p:nvSpPr>
        <p:spPr/>
        <p:txBody>
          <a:bodyPr/>
          <a:lstStyle/>
          <a:p>
            <a:r>
              <a:rPr lang="ru-RU" dirty="0"/>
              <a:t>Рекомендации по решению ситуации</a:t>
            </a:r>
          </a:p>
        </p:txBody>
      </p:sp>
      <p:sp>
        <p:nvSpPr>
          <p:cNvPr id="3" name="Объект 2">
            <a:extLst>
              <a:ext uri="{FF2B5EF4-FFF2-40B4-BE49-F238E27FC236}">
                <a16:creationId xmlns:a16="http://schemas.microsoft.com/office/drawing/2014/main" id="{8E7AEED0-7386-4C97-BC06-D4710888C277}"/>
              </a:ext>
            </a:extLst>
          </p:cNvPr>
          <p:cNvSpPr>
            <a:spLocks noGrp="1"/>
          </p:cNvSpPr>
          <p:nvPr>
            <p:ph idx="1"/>
          </p:nvPr>
        </p:nvSpPr>
        <p:spPr/>
        <p:txBody>
          <a:bodyPr>
            <a:normAutofit/>
          </a:bodyPr>
          <a:lstStyle/>
          <a:p>
            <a:r>
              <a:rPr lang="ru-RU" sz="2800" dirty="0"/>
              <a:t>1. Коммуникация: онлайн или офлайн </a:t>
            </a:r>
          </a:p>
          <a:p>
            <a:r>
              <a:rPr lang="ru-RU" sz="2800" dirty="0"/>
              <a:t>2. Посредник в переговорах</a:t>
            </a:r>
          </a:p>
          <a:p>
            <a:r>
              <a:rPr lang="ru-RU" sz="2800" dirty="0"/>
              <a:t>3. Делегация</a:t>
            </a:r>
          </a:p>
          <a:p>
            <a:r>
              <a:rPr lang="ru-RU" sz="2800" dirty="0"/>
              <a:t>4. Общение и язык переговоров</a:t>
            </a:r>
          </a:p>
        </p:txBody>
      </p:sp>
    </p:spTree>
    <p:extLst>
      <p:ext uri="{BB962C8B-B14F-4D97-AF65-F5344CB8AC3E}">
        <p14:creationId xmlns:p14="http://schemas.microsoft.com/office/powerpoint/2010/main" val="2431679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A633EC-5BFA-4678-AEEB-0B5DB01085D6}"/>
              </a:ext>
            </a:extLst>
          </p:cNvPr>
          <p:cNvSpPr>
            <a:spLocks noGrp="1"/>
          </p:cNvSpPr>
          <p:nvPr>
            <p:ph type="ctrTitle"/>
          </p:nvPr>
        </p:nvSpPr>
        <p:spPr>
          <a:xfrm>
            <a:off x="192507" y="1634705"/>
            <a:ext cx="8001000" cy="2971801"/>
          </a:xfrm>
        </p:spPr>
        <p:txBody>
          <a:bodyPr>
            <a:normAutofit fontScale="90000"/>
          </a:bodyPr>
          <a:lstStyle/>
          <a:p>
            <a:r>
              <a:rPr lang="ru-RU" dirty="0"/>
              <a:t>Кейс «Проведение антикризисных переговоров с китайским партнером»</a:t>
            </a:r>
          </a:p>
        </p:txBody>
      </p:sp>
      <p:sp>
        <p:nvSpPr>
          <p:cNvPr id="3" name="Подзаголовок 2">
            <a:extLst>
              <a:ext uri="{FF2B5EF4-FFF2-40B4-BE49-F238E27FC236}">
                <a16:creationId xmlns:a16="http://schemas.microsoft.com/office/drawing/2014/main" id="{21FCD80E-006E-4DAC-AB2E-806F1AF9C628}"/>
              </a:ext>
            </a:extLst>
          </p:cNvPr>
          <p:cNvSpPr>
            <a:spLocks noGrp="1"/>
          </p:cNvSpPr>
          <p:nvPr>
            <p:ph type="subTitle" idx="1"/>
          </p:nvPr>
        </p:nvSpPr>
        <p:spPr>
          <a:xfrm>
            <a:off x="0" y="4910667"/>
            <a:ext cx="6400800" cy="1947333"/>
          </a:xfrm>
        </p:spPr>
        <p:txBody>
          <a:bodyPr/>
          <a:lstStyle/>
          <a:p>
            <a:r>
              <a:rPr lang="ru-RU" dirty="0"/>
              <a:t>Генеральный директор ООО «БС-Консалтинг» </a:t>
            </a:r>
          </a:p>
          <a:p>
            <a:r>
              <a:rPr lang="ru-RU" dirty="0"/>
              <a:t>к.э.н. Неверов Павел Александрович</a:t>
            </a:r>
          </a:p>
        </p:txBody>
      </p:sp>
      <p:pic>
        <p:nvPicPr>
          <p:cNvPr id="5" name="Рисунок 4">
            <a:extLst>
              <a:ext uri="{FF2B5EF4-FFF2-40B4-BE49-F238E27FC236}">
                <a16:creationId xmlns:a16="http://schemas.microsoft.com/office/drawing/2014/main" id="{ED163FE9-38DF-4F0A-9C48-282C79DA62A8}"/>
              </a:ext>
            </a:extLst>
          </p:cNvPr>
          <p:cNvPicPr>
            <a:picLocks noChangeAspect="1"/>
          </p:cNvPicPr>
          <p:nvPr/>
        </p:nvPicPr>
        <p:blipFill>
          <a:blip r:embed="rId2"/>
          <a:stretch>
            <a:fillRect/>
          </a:stretch>
        </p:blipFill>
        <p:spPr>
          <a:xfrm>
            <a:off x="192507" y="149640"/>
            <a:ext cx="2742857" cy="1180904"/>
          </a:xfrm>
          <a:prstGeom prst="rect">
            <a:avLst/>
          </a:prstGeom>
        </p:spPr>
      </p:pic>
      <p:pic>
        <p:nvPicPr>
          <p:cNvPr id="6" name="Рисунок 5">
            <a:extLst>
              <a:ext uri="{FF2B5EF4-FFF2-40B4-BE49-F238E27FC236}">
                <a16:creationId xmlns:a16="http://schemas.microsoft.com/office/drawing/2014/main" id="{789AA4EA-BB22-44FB-AF89-CC547214C70A}"/>
              </a:ext>
            </a:extLst>
          </p:cNvPr>
          <p:cNvPicPr>
            <a:picLocks noChangeAspect="1"/>
          </p:cNvPicPr>
          <p:nvPr/>
        </p:nvPicPr>
        <p:blipFill>
          <a:blip r:embed="rId3"/>
          <a:stretch>
            <a:fillRect/>
          </a:stretch>
        </p:blipFill>
        <p:spPr>
          <a:xfrm>
            <a:off x="7468093" y="252619"/>
            <a:ext cx="3358142" cy="842935"/>
          </a:xfrm>
          <a:prstGeom prst="rect">
            <a:avLst/>
          </a:prstGeom>
        </p:spPr>
      </p:pic>
    </p:spTree>
    <p:extLst>
      <p:ext uri="{BB962C8B-B14F-4D97-AF65-F5344CB8AC3E}">
        <p14:creationId xmlns:p14="http://schemas.microsoft.com/office/powerpoint/2010/main" val="1019006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F8A0E4-3099-45BA-BF00-5040B679D74C}"/>
              </a:ext>
            </a:extLst>
          </p:cNvPr>
          <p:cNvSpPr>
            <a:spLocks noGrp="1"/>
          </p:cNvSpPr>
          <p:nvPr>
            <p:ph type="title"/>
          </p:nvPr>
        </p:nvSpPr>
        <p:spPr/>
        <p:txBody>
          <a:bodyPr/>
          <a:lstStyle/>
          <a:p>
            <a:r>
              <a:rPr lang="ru-RU" dirty="0"/>
              <a:t>1. Ситуация</a:t>
            </a:r>
          </a:p>
        </p:txBody>
      </p:sp>
      <p:sp>
        <p:nvSpPr>
          <p:cNvPr id="3" name="Объект 2">
            <a:extLst>
              <a:ext uri="{FF2B5EF4-FFF2-40B4-BE49-F238E27FC236}">
                <a16:creationId xmlns:a16="http://schemas.microsoft.com/office/drawing/2014/main" id="{762422BF-9F66-4E1A-A19A-CD064D082488}"/>
              </a:ext>
            </a:extLst>
          </p:cNvPr>
          <p:cNvSpPr>
            <a:spLocks noGrp="1"/>
          </p:cNvSpPr>
          <p:nvPr>
            <p:ph idx="1"/>
          </p:nvPr>
        </p:nvSpPr>
        <p:spPr>
          <a:xfrm>
            <a:off x="684212" y="685800"/>
            <a:ext cx="10236830" cy="3615267"/>
          </a:xfrm>
        </p:spPr>
        <p:txBody>
          <a:bodyPr>
            <a:noAutofit/>
          </a:bodyPr>
          <a:lstStyle/>
          <a:p>
            <a:r>
              <a:rPr lang="ru-RU" sz="2400" dirty="0"/>
              <a:t>Компания «Российский экспортер» посетила выставку </a:t>
            </a:r>
            <a:r>
              <a:rPr lang="ru-RU" sz="2400" dirty="0" err="1"/>
              <a:t>China</a:t>
            </a:r>
            <a:r>
              <a:rPr lang="en-US" sz="2400" dirty="0"/>
              <a:t> </a:t>
            </a:r>
            <a:r>
              <a:rPr lang="ru-RU" sz="2400" dirty="0" err="1"/>
              <a:t>Import</a:t>
            </a:r>
            <a:r>
              <a:rPr lang="ru-RU" sz="2400" dirty="0"/>
              <a:t> </a:t>
            </a:r>
            <a:r>
              <a:rPr lang="ru-RU" sz="2400" dirty="0" err="1"/>
              <a:t>Expo</a:t>
            </a:r>
            <a:r>
              <a:rPr lang="en-US" sz="2400" dirty="0"/>
              <a:t> </a:t>
            </a:r>
            <a:r>
              <a:rPr lang="ru-RU" sz="2400" dirty="0"/>
              <a:t>в Шанхае и провела успешные переговоры с рядом китайских партнеров, которые заинтересованы в приобретении российской продукции. С одной из китайских компаний удалось достичь договоренности по цене и срокам доставки. На конец 2021 года компания вышла на подписание договора. В связи с волатильностью цен на сырье в предыдущие годы компания научилась гибко реагировать на изменение себестоимости, оперативно сокращая или расширяя производство, управляя ценообразованием конечной продукции. Однако текущая ситуация возникла впервые-одновременно изменились все параметры себестоимости, логистики и спроса.</a:t>
            </a:r>
          </a:p>
        </p:txBody>
      </p:sp>
    </p:spTree>
    <p:extLst>
      <p:ext uri="{BB962C8B-B14F-4D97-AF65-F5344CB8AC3E}">
        <p14:creationId xmlns:p14="http://schemas.microsoft.com/office/powerpoint/2010/main" val="3191449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AFB016-1133-4A78-967F-E7E4512D7AAD}"/>
              </a:ext>
            </a:extLst>
          </p:cNvPr>
          <p:cNvSpPr>
            <a:spLocks noGrp="1"/>
          </p:cNvSpPr>
          <p:nvPr>
            <p:ph type="title"/>
          </p:nvPr>
        </p:nvSpPr>
        <p:spPr/>
        <p:txBody>
          <a:bodyPr/>
          <a:lstStyle/>
          <a:p>
            <a:r>
              <a:rPr lang="ru-RU" dirty="0"/>
              <a:t>2. Проблема</a:t>
            </a:r>
          </a:p>
        </p:txBody>
      </p:sp>
      <p:sp>
        <p:nvSpPr>
          <p:cNvPr id="3" name="Объект 2">
            <a:extLst>
              <a:ext uri="{FF2B5EF4-FFF2-40B4-BE49-F238E27FC236}">
                <a16:creationId xmlns:a16="http://schemas.microsoft.com/office/drawing/2014/main" id="{8C61D817-9FD0-48DF-80AF-B7B09FD28C44}"/>
              </a:ext>
            </a:extLst>
          </p:cNvPr>
          <p:cNvSpPr>
            <a:spLocks noGrp="1"/>
          </p:cNvSpPr>
          <p:nvPr>
            <p:ph idx="1"/>
          </p:nvPr>
        </p:nvSpPr>
        <p:spPr>
          <a:xfrm>
            <a:off x="684211" y="685800"/>
            <a:ext cx="9771003" cy="3615267"/>
          </a:xfrm>
        </p:spPr>
        <p:txBody>
          <a:bodyPr>
            <a:noAutofit/>
          </a:bodyPr>
          <a:lstStyle/>
          <a:p>
            <a:r>
              <a:rPr lang="ru-RU" sz="2800" dirty="0"/>
              <a:t>В связи текущей ситуацией возникло заметное снижение спроса на продукцию у покупателей. Китайская сторона заморозила оформление контракта на поставку продукции в Китай, китайцы плохо выходят на связь. Возникли логистические проблемы, не хватает контейнеров</a:t>
            </a:r>
            <a:r>
              <a:rPr lang="en-US" sz="2800" dirty="0"/>
              <a:t> </a:t>
            </a:r>
            <a:r>
              <a:rPr lang="ru-RU" sz="2800" dirty="0"/>
              <a:t>для перевозки продукции, сильно возросла стоимость перевозки.</a:t>
            </a:r>
          </a:p>
        </p:txBody>
      </p:sp>
    </p:spTree>
    <p:extLst>
      <p:ext uri="{BB962C8B-B14F-4D97-AF65-F5344CB8AC3E}">
        <p14:creationId xmlns:p14="http://schemas.microsoft.com/office/powerpoint/2010/main" val="168197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E47D54-2895-4168-A066-049D9F36ECB0}"/>
              </a:ext>
            </a:extLst>
          </p:cNvPr>
          <p:cNvSpPr>
            <a:spLocks noGrp="1"/>
          </p:cNvSpPr>
          <p:nvPr>
            <p:ph type="title"/>
          </p:nvPr>
        </p:nvSpPr>
        <p:spPr/>
        <p:txBody>
          <a:bodyPr/>
          <a:lstStyle/>
          <a:p>
            <a:r>
              <a:rPr lang="ru-RU" dirty="0"/>
              <a:t>3. Задача</a:t>
            </a:r>
          </a:p>
        </p:txBody>
      </p:sp>
      <p:sp>
        <p:nvSpPr>
          <p:cNvPr id="3" name="Объект 2">
            <a:extLst>
              <a:ext uri="{FF2B5EF4-FFF2-40B4-BE49-F238E27FC236}">
                <a16:creationId xmlns:a16="http://schemas.microsoft.com/office/drawing/2014/main" id="{76DF4902-8988-4EB0-BB33-B8CB198AC132}"/>
              </a:ext>
            </a:extLst>
          </p:cNvPr>
          <p:cNvSpPr>
            <a:spLocks noGrp="1"/>
          </p:cNvSpPr>
          <p:nvPr>
            <p:ph idx="1"/>
          </p:nvPr>
        </p:nvSpPr>
        <p:spPr/>
        <p:txBody>
          <a:bodyPr>
            <a:normAutofit/>
          </a:bodyPr>
          <a:lstStyle/>
          <a:p>
            <a:r>
              <a:rPr lang="ru-RU" sz="2800" dirty="0"/>
              <a:t>Сохранить отношения с китайским партнером и заключить контракт. </a:t>
            </a:r>
          </a:p>
        </p:txBody>
      </p:sp>
    </p:spTree>
    <p:extLst>
      <p:ext uri="{BB962C8B-B14F-4D97-AF65-F5344CB8AC3E}">
        <p14:creationId xmlns:p14="http://schemas.microsoft.com/office/powerpoint/2010/main" val="157259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9363F7-53AF-4E99-9CEA-1D37C6E1D1D2}"/>
              </a:ext>
            </a:extLst>
          </p:cNvPr>
          <p:cNvSpPr>
            <a:spLocks noGrp="1"/>
          </p:cNvSpPr>
          <p:nvPr>
            <p:ph type="title"/>
          </p:nvPr>
        </p:nvSpPr>
        <p:spPr/>
        <p:txBody>
          <a:bodyPr/>
          <a:lstStyle/>
          <a:p>
            <a:r>
              <a:rPr lang="ru-RU" dirty="0"/>
              <a:t>Рекомендации по решению ситуации</a:t>
            </a:r>
          </a:p>
        </p:txBody>
      </p:sp>
      <p:sp>
        <p:nvSpPr>
          <p:cNvPr id="3" name="Объект 2">
            <a:extLst>
              <a:ext uri="{FF2B5EF4-FFF2-40B4-BE49-F238E27FC236}">
                <a16:creationId xmlns:a16="http://schemas.microsoft.com/office/drawing/2014/main" id="{8E7AEED0-7386-4C97-BC06-D4710888C277}"/>
              </a:ext>
            </a:extLst>
          </p:cNvPr>
          <p:cNvSpPr>
            <a:spLocks noGrp="1"/>
          </p:cNvSpPr>
          <p:nvPr>
            <p:ph idx="1"/>
          </p:nvPr>
        </p:nvSpPr>
        <p:spPr/>
        <p:txBody>
          <a:bodyPr/>
          <a:lstStyle/>
          <a:p>
            <a:r>
              <a:rPr lang="ru-RU" sz="2800" dirty="0"/>
              <a:t>1. Коммуникация: онлайн или офлайн </a:t>
            </a:r>
          </a:p>
          <a:p>
            <a:r>
              <a:rPr lang="ru-RU" sz="2800" dirty="0"/>
              <a:t>2. Без политики</a:t>
            </a:r>
          </a:p>
          <a:p>
            <a:r>
              <a:rPr lang="ru-RU" sz="2800" dirty="0"/>
              <a:t>3. Заинтересованность партнера</a:t>
            </a:r>
          </a:p>
          <a:p>
            <a:r>
              <a:rPr lang="ru-RU" sz="2800" dirty="0"/>
              <a:t>4. Финал сделки</a:t>
            </a:r>
          </a:p>
          <a:p>
            <a:endParaRPr lang="ru-RU" dirty="0"/>
          </a:p>
        </p:txBody>
      </p:sp>
    </p:spTree>
    <p:extLst>
      <p:ext uri="{BB962C8B-B14F-4D97-AF65-F5344CB8AC3E}">
        <p14:creationId xmlns:p14="http://schemas.microsoft.com/office/powerpoint/2010/main" val="2708496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F8A0E4-3099-45BA-BF00-5040B679D74C}"/>
              </a:ext>
            </a:extLst>
          </p:cNvPr>
          <p:cNvSpPr>
            <a:spLocks noGrp="1"/>
          </p:cNvSpPr>
          <p:nvPr>
            <p:ph type="title"/>
          </p:nvPr>
        </p:nvSpPr>
        <p:spPr/>
        <p:txBody>
          <a:bodyPr/>
          <a:lstStyle/>
          <a:p>
            <a:r>
              <a:rPr lang="ru-RU" dirty="0"/>
              <a:t>1. Ситуация</a:t>
            </a:r>
          </a:p>
        </p:txBody>
      </p:sp>
      <p:sp>
        <p:nvSpPr>
          <p:cNvPr id="3" name="Объект 2">
            <a:extLst>
              <a:ext uri="{FF2B5EF4-FFF2-40B4-BE49-F238E27FC236}">
                <a16:creationId xmlns:a16="http://schemas.microsoft.com/office/drawing/2014/main" id="{762422BF-9F66-4E1A-A19A-CD064D082488}"/>
              </a:ext>
            </a:extLst>
          </p:cNvPr>
          <p:cNvSpPr>
            <a:spLocks noGrp="1"/>
          </p:cNvSpPr>
          <p:nvPr>
            <p:ph idx="1"/>
          </p:nvPr>
        </p:nvSpPr>
        <p:spPr>
          <a:xfrm>
            <a:off x="684212" y="685800"/>
            <a:ext cx="10236830" cy="3615267"/>
          </a:xfrm>
        </p:spPr>
        <p:txBody>
          <a:bodyPr>
            <a:noAutofit/>
          </a:bodyPr>
          <a:lstStyle/>
          <a:p>
            <a:r>
              <a:rPr lang="ru-RU" sz="2400" dirty="0"/>
              <a:t>Компания  «Российский  экспортер»  занимается  поставками оборудования  для очистки питьевой воды в России и за рубежом. На прошедшей в прошлом году международной выставке экспортёру удалось познакомится с крупной индийской компанией, которая проявила интерес к их продукции. Это очень выгодный партнер, и с ним начались переговоры. Для экспортера индийская компания может стать одним из крупнейших покупателей, так как данная продукция очень востребована в значительной части Индии. Кроме того, на данный контракт претендуют и другие компании-конкуренты из США и Франции.</a:t>
            </a:r>
          </a:p>
        </p:txBody>
      </p:sp>
    </p:spTree>
    <p:extLst>
      <p:ext uri="{BB962C8B-B14F-4D97-AF65-F5344CB8AC3E}">
        <p14:creationId xmlns:p14="http://schemas.microsoft.com/office/powerpoint/2010/main" val="503215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AFB016-1133-4A78-967F-E7E4512D7AAD}"/>
              </a:ext>
            </a:extLst>
          </p:cNvPr>
          <p:cNvSpPr>
            <a:spLocks noGrp="1"/>
          </p:cNvSpPr>
          <p:nvPr>
            <p:ph type="title"/>
          </p:nvPr>
        </p:nvSpPr>
        <p:spPr/>
        <p:txBody>
          <a:bodyPr/>
          <a:lstStyle/>
          <a:p>
            <a:r>
              <a:rPr lang="ru-RU" dirty="0"/>
              <a:t>2. Проблема</a:t>
            </a:r>
          </a:p>
        </p:txBody>
      </p:sp>
      <p:sp>
        <p:nvSpPr>
          <p:cNvPr id="3" name="Объект 2">
            <a:extLst>
              <a:ext uri="{FF2B5EF4-FFF2-40B4-BE49-F238E27FC236}">
                <a16:creationId xmlns:a16="http://schemas.microsoft.com/office/drawing/2014/main" id="{8C61D817-9FD0-48DF-80AF-B7B09FD28C44}"/>
              </a:ext>
            </a:extLst>
          </p:cNvPr>
          <p:cNvSpPr>
            <a:spLocks noGrp="1"/>
          </p:cNvSpPr>
          <p:nvPr>
            <p:ph idx="1"/>
          </p:nvPr>
        </p:nvSpPr>
        <p:spPr/>
        <p:txBody>
          <a:bodyPr>
            <a:normAutofit/>
          </a:bodyPr>
          <a:lstStyle/>
          <a:p>
            <a:r>
              <a:rPr lang="ru-RU" sz="2800" dirty="0"/>
              <a:t>В текущий момент общение с индийскими партнерами крайне затруднено. Нет информации, ведутся ли переговоры с компаниями-конкурентами.</a:t>
            </a:r>
          </a:p>
        </p:txBody>
      </p:sp>
    </p:spTree>
    <p:extLst>
      <p:ext uri="{BB962C8B-B14F-4D97-AF65-F5344CB8AC3E}">
        <p14:creationId xmlns:p14="http://schemas.microsoft.com/office/powerpoint/2010/main" val="2451368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E47D54-2895-4168-A066-049D9F36ECB0}"/>
              </a:ext>
            </a:extLst>
          </p:cNvPr>
          <p:cNvSpPr>
            <a:spLocks noGrp="1"/>
          </p:cNvSpPr>
          <p:nvPr>
            <p:ph type="title"/>
          </p:nvPr>
        </p:nvSpPr>
        <p:spPr/>
        <p:txBody>
          <a:bodyPr/>
          <a:lstStyle/>
          <a:p>
            <a:r>
              <a:rPr lang="ru-RU" dirty="0"/>
              <a:t>3. Задача</a:t>
            </a:r>
          </a:p>
        </p:txBody>
      </p:sp>
      <p:sp>
        <p:nvSpPr>
          <p:cNvPr id="3" name="Объект 2">
            <a:extLst>
              <a:ext uri="{FF2B5EF4-FFF2-40B4-BE49-F238E27FC236}">
                <a16:creationId xmlns:a16="http://schemas.microsoft.com/office/drawing/2014/main" id="{76DF4902-8988-4EB0-BB33-B8CB198AC132}"/>
              </a:ext>
            </a:extLst>
          </p:cNvPr>
          <p:cNvSpPr>
            <a:spLocks noGrp="1"/>
          </p:cNvSpPr>
          <p:nvPr>
            <p:ph idx="1"/>
          </p:nvPr>
        </p:nvSpPr>
        <p:spPr/>
        <p:txBody>
          <a:bodyPr>
            <a:normAutofit/>
          </a:bodyPr>
          <a:lstStyle/>
          <a:p>
            <a:r>
              <a:rPr lang="ru-RU" sz="2800" dirty="0"/>
              <a:t>Не потерять возможность заключения контракта с индийской компанией, не дать возможность конкурентам  обойти  по  срокам  и  условиям  заключения  контракта. Достигнуть договоренности с индийской стороной.</a:t>
            </a:r>
          </a:p>
        </p:txBody>
      </p:sp>
    </p:spTree>
    <p:extLst>
      <p:ext uri="{BB962C8B-B14F-4D97-AF65-F5344CB8AC3E}">
        <p14:creationId xmlns:p14="http://schemas.microsoft.com/office/powerpoint/2010/main" val="160634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9363F7-53AF-4E99-9CEA-1D37C6E1D1D2}"/>
              </a:ext>
            </a:extLst>
          </p:cNvPr>
          <p:cNvSpPr>
            <a:spLocks noGrp="1"/>
          </p:cNvSpPr>
          <p:nvPr>
            <p:ph type="title"/>
          </p:nvPr>
        </p:nvSpPr>
        <p:spPr/>
        <p:txBody>
          <a:bodyPr/>
          <a:lstStyle/>
          <a:p>
            <a:r>
              <a:rPr lang="ru-RU" dirty="0"/>
              <a:t>Рекомендации по решению ситуации</a:t>
            </a:r>
          </a:p>
        </p:txBody>
      </p:sp>
      <p:sp>
        <p:nvSpPr>
          <p:cNvPr id="3" name="Объект 2">
            <a:extLst>
              <a:ext uri="{FF2B5EF4-FFF2-40B4-BE49-F238E27FC236}">
                <a16:creationId xmlns:a16="http://schemas.microsoft.com/office/drawing/2014/main" id="{8E7AEED0-7386-4C97-BC06-D4710888C277}"/>
              </a:ext>
            </a:extLst>
          </p:cNvPr>
          <p:cNvSpPr>
            <a:spLocks noGrp="1"/>
          </p:cNvSpPr>
          <p:nvPr>
            <p:ph idx="1"/>
          </p:nvPr>
        </p:nvSpPr>
        <p:spPr/>
        <p:txBody>
          <a:bodyPr>
            <a:normAutofit/>
          </a:bodyPr>
          <a:lstStyle/>
          <a:p>
            <a:r>
              <a:rPr lang="ru-RU" sz="2800" dirty="0"/>
              <a:t>1. Надежность и авторитет</a:t>
            </a:r>
          </a:p>
          <a:p>
            <a:r>
              <a:rPr lang="ru-RU" sz="2800" dirty="0"/>
              <a:t>2. Сроки и пунктуальность</a:t>
            </a:r>
          </a:p>
          <a:p>
            <a:r>
              <a:rPr lang="ru-RU" sz="2800" dirty="0"/>
              <a:t>3. Общение и язык переговоров</a:t>
            </a:r>
          </a:p>
          <a:p>
            <a:r>
              <a:rPr lang="ru-RU" sz="2800" dirty="0"/>
              <a:t>4. Субординация</a:t>
            </a:r>
          </a:p>
          <a:p>
            <a:r>
              <a:rPr lang="ru-RU" sz="2800" dirty="0"/>
              <a:t>Презентация онлайн и офлайн</a:t>
            </a:r>
          </a:p>
          <a:p>
            <a:r>
              <a:rPr lang="ru-RU" sz="2800" dirty="0"/>
              <a:t>Цена контракта</a:t>
            </a:r>
          </a:p>
        </p:txBody>
      </p:sp>
    </p:spTree>
    <p:extLst>
      <p:ext uri="{BB962C8B-B14F-4D97-AF65-F5344CB8AC3E}">
        <p14:creationId xmlns:p14="http://schemas.microsoft.com/office/powerpoint/2010/main" val="1731307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AFD206-EE8D-4362-939F-E6E5AAEFBFF4}"/>
              </a:ext>
            </a:extLst>
          </p:cNvPr>
          <p:cNvSpPr>
            <a:spLocks noGrp="1"/>
          </p:cNvSpPr>
          <p:nvPr>
            <p:ph type="title"/>
          </p:nvPr>
        </p:nvSpPr>
        <p:spPr/>
        <p:txBody>
          <a:bodyPr/>
          <a:lstStyle/>
          <a:p>
            <a:r>
              <a:rPr lang="ru-RU" dirty="0"/>
              <a:t>Кейс 1</a:t>
            </a:r>
          </a:p>
        </p:txBody>
      </p:sp>
      <p:sp>
        <p:nvSpPr>
          <p:cNvPr id="3" name="Объект 2">
            <a:extLst>
              <a:ext uri="{FF2B5EF4-FFF2-40B4-BE49-F238E27FC236}">
                <a16:creationId xmlns:a16="http://schemas.microsoft.com/office/drawing/2014/main" id="{EFCEB069-A44C-41DD-B729-1A95232FF41C}"/>
              </a:ext>
            </a:extLst>
          </p:cNvPr>
          <p:cNvSpPr>
            <a:spLocks noGrp="1"/>
          </p:cNvSpPr>
          <p:nvPr>
            <p:ph idx="1"/>
          </p:nvPr>
        </p:nvSpPr>
        <p:spPr/>
        <p:txBody>
          <a:bodyPr>
            <a:normAutofit fontScale="92500" lnSpcReduction="20000"/>
          </a:bodyPr>
          <a:lstStyle/>
          <a:p>
            <a:r>
              <a:rPr lang="ru-RU" sz="2800" dirty="0"/>
              <a:t>В первый день переговоров в начале встречи вы сразу же очень четко изложили суть проекта, финансовые показатели, пошаговый план действий. После этого сразу же уехали, как деловой бизнесмен, на следующие переговоры. Вы удивлены, что нет развития ситуации.</a:t>
            </a:r>
          </a:p>
          <a:p>
            <a:r>
              <a:rPr lang="ru-RU" sz="2600" b="1" dirty="0">
                <a:solidFill>
                  <a:schemeClr val="tx1"/>
                </a:solidFill>
              </a:rPr>
              <a:t>Вопрос: Какие ошибки вы допустили, ведь вы же действовали, как деловой человек, – вели переговоры по делу, экономя время друг друга?</a:t>
            </a:r>
          </a:p>
        </p:txBody>
      </p:sp>
    </p:spTree>
    <p:extLst>
      <p:ext uri="{BB962C8B-B14F-4D97-AF65-F5344CB8AC3E}">
        <p14:creationId xmlns:p14="http://schemas.microsoft.com/office/powerpoint/2010/main" val="2129363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AFD206-EE8D-4362-939F-E6E5AAEFBFF4}"/>
              </a:ext>
            </a:extLst>
          </p:cNvPr>
          <p:cNvSpPr>
            <a:spLocks noGrp="1"/>
          </p:cNvSpPr>
          <p:nvPr>
            <p:ph type="title"/>
          </p:nvPr>
        </p:nvSpPr>
        <p:spPr/>
        <p:txBody>
          <a:bodyPr/>
          <a:lstStyle/>
          <a:p>
            <a:r>
              <a:rPr lang="ru-RU" dirty="0"/>
              <a:t>Кейс 2</a:t>
            </a:r>
          </a:p>
        </p:txBody>
      </p:sp>
      <p:sp>
        <p:nvSpPr>
          <p:cNvPr id="3" name="Объект 2">
            <a:extLst>
              <a:ext uri="{FF2B5EF4-FFF2-40B4-BE49-F238E27FC236}">
                <a16:creationId xmlns:a16="http://schemas.microsoft.com/office/drawing/2014/main" id="{EFCEB069-A44C-41DD-B729-1A95232FF41C}"/>
              </a:ext>
            </a:extLst>
          </p:cNvPr>
          <p:cNvSpPr>
            <a:spLocks noGrp="1"/>
          </p:cNvSpPr>
          <p:nvPr>
            <p:ph idx="1"/>
          </p:nvPr>
        </p:nvSpPr>
        <p:spPr/>
        <p:txBody>
          <a:bodyPr>
            <a:normAutofit lnSpcReduction="10000"/>
          </a:bodyPr>
          <a:lstStyle/>
          <a:p>
            <a:r>
              <a:rPr lang="ru-RU" sz="2400" dirty="0"/>
              <a:t>Проектная группа молодых (30+ лет), хорошо образованных российских менеджеров, сделав предложение на переговорах, проведя торг, после полугодичного общения с индийской стороной — представителями известной компании с серьезной историей — никак не может добиться финализации процесса. Что-то смущает индийцев...</a:t>
            </a:r>
          </a:p>
          <a:p>
            <a:r>
              <a:rPr lang="ru-RU" sz="2400" b="1" dirty="0">
                <a:solidFill>
                  <a:schemeClr val="tx1"/>
                </a:solidFill>
              </a:rPr>
              <a:t>Вопрос: Что предпринять для стабилизации и оформления сделки?</a:t>
            </a:r>
          </a:p>
        </p:txBody>
      </p:sp>
    </p:spTree>
    <p:extLst>
      <p:ext uri="{BB962C8B-B14F-4D97-AF65-F5344CB8AC3E}">
        <p14:creationId xmlns:p14="http://schemas.microsoft.com/office/powerpoint/2010/main" val="2389561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AFD206-EE8D-4362-939F-E6E5AAEFBFF4}"/>
              </a:ext>
            </a:extLst>
          </p:cNvPr>
          <p:cNvSpPr>
            <a:spLocks noGrp="1"/>
          </p:cNvSpPr>
          <p:nvPr>
            <p:ph type="title"/>
          </p:nvPr>
        </p:nvSpPr>
        <p:spPr/>
        <p:txBody>
          <a:bodyPr/>
          <a:lstStyle/>
          <a:p>
            <a:r>
              <a:rPr lang="ru-RU" dirty="0"/>
              <a:t>Кейс 3</a:t>
            </a:r>
          </a:p>
        </p:txBody>
      </p:sp>
      <p:sp>
        <p:nvSpPr>
          <p:cNvPr id="3" name="Объект 2">
            <a:extLst>
              <a:ext uri="{FF2B5EF4-FFF2-40B4-BE49-F238E27FC236}">
                <a16:creationId xmlns:a16="http://schemas.microsoft.com/office/drawing/2014/main" id="{EFCEB069-A44C-41DD-B729-1A95232FF41C}"/>
              </a:ext>
            </a:extLst>
          </p:cNvPr>
          <p:cNvSpPr>
            <a:spLocks noGrp="1"/>
          </p:cNvSpPr>
          <p:nvPr>
            <p:ph idx="1"/>
          </p:nvPr>
        </p:nvSpPr>
        <p:spPr/>
        <p:txBody>
          <a:bodyPr>
            <a:normAutofit fontScale="77500" lnSpcReduction="20000"/>
          </a:bodyPr>
          <a:lstStyle/>
          <a:p>
            <a:r>
              <a:rPr lang="ru-RU" sz="2600" dirty="0"/>
              <a:t>Российский СЕО индийской компании для укрепления корпоративного духа компании пригласил своих сотрудников на свою виллу. Он встретил их радушно, в прекрасном дорогом индийском костюме, жена приготовила шикарные  угощения,  он  вместе  выпивал  и  шутил  со  своими  работниками,  предложил,  чтобы  они  общались  по именам. Но после этого события и последующих мероприятий по внедрению нового корпоративного духа руководитель стал замечать, что работники стали работать хуже и к нему относиться даже с меньшим уважением.</a:t>
            </a:r>
          </a:p>
          <a:p>
            <a:r>
              <a:rPr lang="ru-RU" sz="2400" b="1" dirty="0">
                <a:solidFill>
                  <a:schemeClr val="tx1"/>
                </a:solidFill>
              </a:rPr>
              <a:t>Вопрос: Какие ошибки с точки зрения кросс-культурного менеджмента он совершил в Индии?</a:t>
            </a:r>
          </a:p>
        </p:txBody>
      </p:sp>
    </p:spTree>
    <p:extLst>
      <p:ext uri="{BB962C8B-B14F-4D97-AF65-F5344CB8AC3E}">
        <p14:creationId xmlns:p14="http://schemas.microsoft.com/office/powerpoint/2010/main" val="432606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AFD206-EE8D-4362-939F-E6E5AAEFBFF4}"/>
              </a:ext>
            </a:extLst>
          </p:cNvPr>
          <p:cNvSpPr>
            <a:spLocks noGrp="1"/>
          </p:cNvSpPr>
          <p:nvPr>
            <p:ph type="title"/>
          </p:nvPr>
        </p:nvSpPr>
        <p:spPr/>
        <p:txBody>
          <a:bodyPr/>
          <a:lstStyle/>
          <a:p>
            <a:r>
              <a:rPr lang="ru-RU" dirty="0"/>
              <a:t>Кейс4</a:t>
            </a:r>
          </a:p>
        </p:txBody>
      </p:sp>
      <p:sp>
        <p:nvSpPr>
          <p:cNvPr id="3" name="Объект 2">
            <a:extLst>
              <a:ext uri="{FF2B5EF4-FFF2-40B4-BE49-F238E27FC236}">
                <a16:creationId xmlns:a16="http://schemas.microsoft.com/office/drawing/2014/main" id="{EFCEB069-A44C-41DD-B729-1A95232FF41C}"/>
              </a:ext>
            </a:extLst>
          </p:cNvPr>
          <p:cNvSpPr>
            <a:spLocks noGrp="1"/>
          </p:cNvSpPr>
          <p:nvPr>
            <p:ph idx="1"/>
          </p:nvPr>
        </p:nvSpPr>
        <p:spPr/>
        <p:txBody>
          <a:bodyPr>
            <a:normAutofit/>
          </a:bodyPr>
          <a:lstStyle/>
          <a:p>
            <a:r>
              <a:rPr lang="ru-RU" dirty="0"/>
              <a:t>Вы хотите предложить известной индийской компании выгодный проект. В письме на общий адрес и на адрес СЕО  вы  излагаете  суть  действительно  интересного  предложения.  Узнаете  по  телефону,  что  обращение  уже  месяц как зарегистрировано. Но нет никакого ответа.</a:t>
            </a:r>
          </a:p>
          <a:p>
            <a:r>
              <a:rPr lang="ru-RU" sz="2400" b="1" dirty="0">
                <a:solidFill>
                  <a:schemeClr val="tx1"/>
                </a:solidFill>
              </a:rPr>
              <a:t>Вопрос: Что необходимо сделать, чтобы все-таки добиться инициирования переговоров?</a:t>
            </a:r>
          </a:p>
        </p:txBody>
      </p:sp>
    </p:spTree>
    <p:extLst>
      <p:ext uri="{BB962C8B-B14F-4D97-AF65-F5344CB8AC3E}">
        <p14:creationId xmlns:p14="http://schemas.microsoft.com/office/powerpoint/2010/main" val="1078411864"/>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TM02900771[[fn=Сектор]]</Template>
  <TotalTime>119</TotalTime>
  <Words>871</Words>
  <Application>Microsoft Office PowerPoint</Application>
  <PresentationFormat>Широкоэкранный</PresentationFormat>
  <Paragraphs>56</Paragraphs>
  <Slides>19</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19</vt:i4>
      </vt:variant>
    </vt:vector>
  </HeadingPairs>
  <TitlesOfParts>
    <vt:vector size="22" baseType="lpstr">
      <vt:lpstr>Century Gothic</vt:lpstr>
      <vt:lpstr>Wingdings 3</vt:lpstr>
      <vt:lpstr>Сектор</vt:lpstr>
      <vt:lpstr>Кейс «Проведение антикризисных переговоров с партнером из Индии»</vt:lpstr>
      <vt:lpstr>1. Ситуация</vt:lpstr>
      <vt:lpstr>2. Проблема</vt:lpstr>
      <vt:lpstr>3. Задача</vt:lpstr>
      <vt:lpstr>Рекомендации по решению ситуации</vt:lpstr>
      <vt:lpstr>Кейс 1</vt:lpstr>
      <vt:lpstr>Кейс 2</vt:lpstr>
      <vt:lpstr>Кейс 3</vt:lpstr>
      <vt:lpstr>Кейс4</vt:lpstr>
      <vt:lpstr>Кейс «Проведение антикризисных переговоров с партнером из ОАЭ»</vt:lpstr>
      <vt:lpstr>1. Ситуация</vt:lpstr>
      <vt:lpstr>2. Проблема</vt:lpstr>
      <vt:lpstr>3. Задача</vt:lpstr>
      <vt:lpstr>Рекомендации по решению ситуации</vt:lpstr>
      <vt:lpstr>Кейс «Проведение антикризисных переговоров с китайским партнером»</vt:lpstr>
      <vt:lpstr>1. Ситуация</vt:lpstr>
      <vt:lpstr>2. Проблема</vt:lpstr>
      <vt:lpstr>3. Задача</vt:lpstr>
      <vt:lpstr>Рекомендации по решению ситуации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Кейс «Проведение антикризисных переговоров с партнером из Индии»</dc:title>
  <dc:creator>Пользователь</dc:creator>
  <cp:lastModifiedBy>Елизавета Новикова</cp:lastModifiedBy>
  <cp:revision>3</cp:revision>
  <dcterms:created xsi:type="dcterms:W3CDTF">2023-12-17T11:51:46Z</dcterms:created>
  <dcterms:modified xsi:type="dcterms:W3CDTF">2023-12-19T05:23:49Z</dcterms:modified>
</cp:coreProperties>
</file>